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10">
  <p:sldMasterIdLst>
    <p:sldMasterId id="2147483648" r:id="rId1"/>
  </p:sldMasterIdLst>
  <p:notesMasterIdLst>
    <p:notesMasterId r:id="rId67"/>
  </p:notesMasterIdLst>
  <p:handoutMasterIdLst>
    <p:handoutMasterId r:id="rId68"/>
  </p:handoutMasterIdLst>
  <p:sldIdLst>
    <p:sldId id="256" r:id="rId2"/>
    <p:sldId id="438" r:id="rId3"/>
    <p:sldId id="500" r:id="rId4"/>
    <p:sldId id="455" r:id="rId5"/>
    <p:sldId id="303" r:id="rId6"/>
    <p:sldId id="456" r:id="rId7"/>
    <p:sldId id="490" r:id="rId8"/>
    <p:sldId id="470" r:id="rId9"/>
    <p:sldId id="430" r:id="rId10"/>
    <p:sldId id="431" r:id="rId11"/>
    <p:sldId id="432" r:id="rId12"/>
    <p:sldId id="469" r:id="rId13"/>
    <p:sldId id="401" r:id="rId14"/>
    <p:sldId id="402" r:id="rId15"/>
    <p:sldId id="408" r:id="rId16"/>
    <p:sldId id="403" r:id="rId17"/>
    <p:sldId id="405" r:id="rId18"/>
    <p:sldId id="460" r:id="rId19"/>
    <p:sldId id="407" r:id="rId20"/>
    <p:sldId id="409" r:id="rId21"/>
    <p:sldId id="411" r:id="rId22"/>
    <p:sldId id="412" r:id="rId23"/>
    <p:sldId id="414" r:id="rId24"/>
    <p:sldId id="416" r:id="rId25"/>
    <p:sldId id="462" r:id="rId26"/>
    <p:sldId id="413" r:id="rId27"/>
    <p:sldId id="419" r:id="rId28"/>
    <p:sldId id="418" r:id="rId29"/>
    <p:sldId id="420" r:id="rId30"/>
    <p:sldId id="421" r:id="rId31"/>
    <p:sldId id="422" r:id="rId32"/>
    <p:sldId id="423" r:id="rId33"/>
    <p:sldId id="424" r:id="rId34"/>
    <p:sldId id="425" r:id="rId35"/>
    <p:sldId id="463" r:id="rId36"/>
    <p:sldId id="468" r:id="rId37"/>
    <p:sldId id="436" r:id="rId38"/>
    <p:sldId id="494" r:id="rId39"/>
    <p:sldId id="488" r:id="rId40"/>
    <p:sldId id="450" r:id="rId41"/>
    <p:sldId id="501" r:id="rId42"/>
    <p:sldId id="496" r:id="rId43"/>
    <p:sldId id="497" r:id="rId44"/>
    <p:sldId id="491" r:id="rId45"/>
    <p:sldId id="464" r:id="rId46"/>
    <p:sldId id="489" r:id="rId47"/>
    <p:sldId id="465" r:id="rId48"/>
    <p:sldId id="498" r:id="rId49"/>
    <p:sldId id="473" r:id="rId50"/>
    <p:sldId id="476" r:id="rId51"/>
    <p:sldId id="479" r:id="rId52"/>
    <p:sldId id="480" r:id="rId53"/>
    <p:sldId id="481" r:id="rId54"/>
    <p:sldId id="482" r:id="rId55"/>
    <p:sldId id="471" r:id="rId56"/>
    <p:sldId id="472" r:id="rId57"/>
    <p:sldId id="474" r:id="rId58"/>
    <p:sldId id="475" r:id="rId59"/>
    <p:sldId id="477" r:id="rId60"/>
    <p:sldId id="478" r:id="rId61"/>
    <p:sldId id="495" r:id="rId62"/>
    <p:sldId id="483" r:id="rId63"/>
    <p:sldId id="484" r:id="rId64"/>
    <p:sldId id="485" r:id="rId65"/>
    <p:sldId id="283"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F51EDC4-5746-4CA9-89FA-73AF92DF0065}">
          <p14:sldIdLst>
            <p14:sldId id="256"/>
            <p14:sldId id="438"/>
            <p14:sldId id="500"/>
            <p14:sldId id="455"/>
            <p14:sldId id="303"/>
            <p14:sldId id="456"/>
            <p14:sldId id="490"/>
            <p14:sldId id="470"/>
            <p14:sldId id="430"/>
            <p14:sldId id="431"/>
            <p14:sldId id="432"/>
            <p14:sldId id="469"/>
            <p14:sldId id="401"/>
            <p14:sldId id="402"/>
            <p14:sldId id="408"/>
            <p14:sldId id="403"/>
            <p14:sldId id="405"/>
            <p14:sldId id="460"/>
            <p14:sldId id="407"/>
            <p14:sldId id="409"/>
            <p14:sldId id="411"/>
            <p14:sldId id="412"/>
            <p14:sldId id="414"/>
            <p14:sldId id="416"/>
            <p14:sldId id="462"/>
            <p14:sldId id="413"/>
            <p14:sldId id="419"/>
            <p14:sldId id="418"/>
            <p14:sldId id="420"/>
            <p14:sldId id="421"/>
            <p14:sldId id="422"/>
            <p14:sldId id="423"/>
            <p14:sldId id="424"/>
            <p14:sldId id="425"/>
            <p14:sldId id="463"/>
            <p14:sldId id="468"/>
            <p14:sldId id="436"/>
            <p14:sldId id="494"/>
            <p14:sldId id="488"/>
            <p14:sldId id="450"/>
            <p14:sldId id="501"/>
            <p14:sldId id="496"/>
            <p14:sldId id="497"/>
            <p14:sldId id="491"/>
            <p14:sldId id="464"/>
            <p14:sldId id="489"/>
            <p14:sldId id="465"/>
            <p14:sldId id="498"/>
            <p14:sldId id="473"/>
            <p14:sldId id="476"/>
            <p14:sldId id="479"/>
            <p14:sldId id="480"/>
            <p14:sldId id="481"/>
            <p14:sldId id="482"/>
            <p14:sldId id="471"/>
            <p14:sldId id="472"/>
            <p14:sldId id="474"/>
            <p14:sldId id="475"/>
            <p14:sldId id="477"/>
            <p14:sldId id="478"/>
            <p14:sldId id="495"/>
            <p14:sldId id="483"/>
            <p14:sldId id="484"/>
            <p14:sldId id="485"/>
            <p14:sldId id="28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1" autoAdjust="0"/>
    <p:restoredTop sz="92381"/>
  </p:normalViewPr>
  <p:slideViewPr>
    <p:cSldViewPr snapToGrid="0" snapToObjects="1">
      <p:cViewPr varScale="1">
        <p:scale>
          <a:sx n="118" d="100"/>
          <a:sy n="118" d="100"/>
        </p:scale>
        <p:origin x="2152"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6" d="100"/>
          <a:sy n="86" d="100"/>
        </p:scale>
        <p:origin x="-3174"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99AC0BF-6E48-5B4C-A187-4339E3A6C172}" type="datetimeFigureOut">
              <a:rPr lang="en-US" smtClean="0"/>
              <a:pPr/>
              <a:t>8/28/20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26275B-92C1-D243-972F-6DD06CC12690}" type="slidenum">
              <a:rPr lang="en-US" smtClean="0"/>
              <a:pPr/>
              <a:t>‹#›</a:t>
            </a:fld>
            <a:endParaRPr lang="en-US"/>
          </a:p>
        </p:txBody>
      </p:sp>
    </p:spTree>
    <p:extLst>
      <p:ext uri="{BB962C8B-B14F-4D97-AF65-F5344CB8AC3E}">
        <p14:creationId xmlns:p14="http://schemas.microsoft.com/office/powerpoint/2010/main" val="41735000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924084-0AE8-1E46-A359-16D9852397C8}" type="datetimeFigureOut">
              <a:rPr lang="en-US" smtClean="0"/>
              <a:pPr/>
              <a:t>8/28/20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1B8FAF-F7F9-BE40-B9CB-6AFE81B5E491}" type="slidenum">
              <a:rPr lang="en-US" smtClean="0"/>
              <a:pPr/>
              <a:t>‹#›</a:t>
            </a:fld>
            <a:endParaRPr lang="en-US"/>
          </a:p>
        </p:txBody>
      </p:sp>
    </p:spTree>
    <p:extLst>
      <p:ext uri="{BB962C8B-B14F-4D97-AF65-F5344CB8AC3E}">
        <p14:creationId xmlns:p14="http://schemas.microsoft.com/office/powerpoint/2010/main" val="185066149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hqd-ssdpostgis-07.mypna.com/webtool/case_viewer.py"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Shortest path between vertices in two faraway regions of the graph tend to use the same major roads</a:t>
            </a:r>
          </a:p>
        </p:txBody>
      </p:sp>
      <p:sp>
        <p:nvSpPr>
          <p:cNvPr id="4" name="Slide Number Placeholder 3"/>
          <p:cNvSpPr>
            <a:spLocks noGrp="1"/>
          </p:cNvSpPr>
          <p:nvPr>
            <p:ph type="sldNum" sz="quarter" idx="5"/>
          </p:nvPr>
        </p:nvSpPr>
        <p:spPr/>
        <p:txBody>
          <a:bodyPr/>
          <a:lstStyle/>
          <a:p>
            <a:fld id="{EB1B8FAF-F7F9-BE40-B9CB-6AFE81B5E491}" type="slidenum">
              <a:rPr lang="en-US" smtClean="0"/>
              <a:pPr/>
              <a:t>12</a:t>
            </a:fld>
            <a:endParaRPr lang="en-US"/>
          </a:p>
        </p:txBody>
      </p:sp>
    </p:spTree>
    <p:extLst>
      <p:ext uri="{BB962C8B-B14F-4D97-AF65-F5344CB8AC3E}">
        <p14:creationId xmlns:p14="http://schemas.microsoft.com/office/powerpoint/2010/main" val="2071935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B8FAF-F7F9-BE40-B9CB-6AFE81B5E491}" type="slidenum">
              <a:rPr lang="en-US" smtClean="0"/>
              <a:pPr/>
              <a:t>45</a:t>
            </a:fld>
            <a:endParaRPr lang="en-US"/>
          </a:p>
        </p:txBody>
      </p:sp>
    </p:spTree>
    <p:extLst>
      <p:ext uri="{BB962C8B-B14F-4D97-AF65-F5344CB8AC3E}">
        <p14:creationId xmlns:p14="http://schemas.microsoft.com/office/powerpoint/2010/main" val="3462498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link.springer.com</a:t>
            </a:r>
            <a:r>
              <a:rPr lang="en-US" dirty="0"/>
              <a:t>/article/10.1007/s11277-018-5642-4</a:t>
            </a:r>
          </a:p>
        </p:txBody>
      </p:sp>
      <p:sp>
        <p:nvSpPr>
          <p:cNvPr id="4" name="Slide Number Placeholder 3"/>
          <p:cNvSpPr>
            <a:spLocks noGrp="1"/>
          </p:cNvSpPr>
          <p:nvPr>
            <p:ph type="sldNum" sz="quarter" idx="5"/>
          </p:nvPr>
        </p:nvSpPr>
        <p:spPr/>
        <p:txBody>
          <a:bodyPr/>
          <a:lstStyle/>
          <a:p>
            <a:fld id="{EB1B8FAF-F7F9-BE40-B9CB-6AFE81B5E491}" type="slidenum">
              <a:rPr lang="en-US" smtClean="0"/>
              <a:pPr/>
              <a:t>64</a:t>
            </a:fld>
            <a:endParaRPr lang="en-US"/>
          </a:p>
        </p:txBody>
      </p:sp>
    </p:spTree>
    <p:extLst>
      <p:ext uri="{BB962C8B-B14F-4D97-AF65-F5344CB8AC3E}">
        <p14:creationId xmlns:p14="http://schemas.microsoft.com/office/powerpoint/2010/main" val="4283492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1" i="0" u="none" strike="noStrike" kern="1200" dirty="0">
                <a:solidFill>
                  <a:schemeClr val="tx1"/>
                </a:solidFill>
                <a:effectLst/>
                <a:latin typeface="+mn-lt"/>
                <a:ea typeface="+mn-ea"/>
                <a:cs typeface="+mn-cs"/>
              </a:rPr>
              <a:t>5</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dirty="0">
                <a:solidFill>
                  <a:schemeClr val="tx1"/>
                </a:solidFill>
                <a:effectLst/>
                <a:latin typeface="+mn-lt"/>
                <a:ea typeface="+mn-ea"/>
                <a:cs typeface="+mn-cs"/>
              </a:rPr>
              <a:t>These roads allow for high volume, maximum speed traffic movement between and through major metropolitan areas. There are very few, if any, speed changes. Access to the road is usually controlled.</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4</a:t>
            </a:r>
          </a:p>
          <a:p>
            <a:pPr rtl="0" eaLnBrk="1" fontAlgn="ctr" latinLnBrk="0" hangingPunct="1"/>
            <a:r>
              <a:rPr lang="en-US" sz="1200" b="0" i="0" u="none" strike="noStrike" kern="1200" dirty="0">
                <a:solidFill>
                  <a:schemeClr val="tx1"/>
                </a:solidFill>
                <a:effectLst/>
                <a:latin typeface="+mn-lt"/>
                <a:ea typeface="+mn-ea"/>
                <a:cs typeface="+mn-cs"/>
              </a:rPr>
              <a:t>These roads are used to channel traffic to Main Roads for travel between and through cities in the shortest amount of time. There are very few, if any, speed changes.</a:t>
            </a:r>
          </a:p>
          <a:p>
            <a:pPr rtl="0" eaLnBrk="1" fontAlgn="ctr" latinLnBrk="0" hangingPunct="1"/>
            <a:r>
              <a:rPr lang="en-US" sz="1200" b="0" i="0" u="none" strike="noStrike" kern="1200" dirty="0">
                <a:solidFill>
                  <a:schemeClr val="tx1"/>
                </a:solidFill>
                <a:effectLst/>
                <a:latin typeface="+mn-lt"/>
                <a:ea typeface="+mn-ea"/>
                <a:cs typeface="+mn-cs"/>
              </a:rPr>
              <a:t>3</a:t>
            </a:r>
          </a:p>
          <a:p>
            <a:pPr rtl="0" eaLnBrk="1" fontAlgn="ctr" latinLnBrk="0" hangingPunct="1"/>
            <a:r>
              <a:rPr lang="en-US" sz="1200" b="0" i="0" u="none" strike="noStrike" kern="1200" dirty="0">
                <a:solidFill>
                  <a:schemeClr val="tx1"/>
                </a:solidFill>
                <a:effectLst/>
                <a:latin typeface="+mn-lt"/>
                <a:ea typeface="+mn-ea"/>
                <a:cs typeface="+mn-cs"/>
              </a:rPr>
              <a:t>These roads interconnect FC 4 Roads and provide a high volume of traffic movement at a lower level of mobility than FC 4.</a:t>
            </a:r>
          </a:p>
          <a:p>
            <a:pPr rtl="0" eaLnBrk="1" fontAlgn="ctr" latinLnBrk="0" hangingPunct="1"/>
            <a:r>
              <a:rPr lang="en-US" sz="1200" b="0" i="0" u="none" strike="noStrike" kern="1200" dirty="0">
                <a:solidFill>
                  <a:schemeClr val="tx1"/>
                </a:solidFill>
                <a:effectLst/>
                <a:latin typeface="+mn-lt"/>
                <a:ea typeface="+mn-ea"/>
                <a:cs typeface="+mn-cs"/>
              </a:rPr>
              <a:t>2</a:t>
            </a:r>
          </a:p>
          <a:p>
            <a:pPr rtl="0" eaLnBrk="1" fontAlgn="ctr" latinLnBrk="0" hangingPunct="1"/>
            <a:r>
              <a:rPr lang="en-US" sz="1200" b="0" i="0" u="none" strike="noStrike" kern="1200" dirty="0">
                <a:solidFill>
                  <a:schemeClr val="tx1"/>
                </a:solidFill>
                <a:effectLst/>
                <a:latin typeface="+mn-lt"/>
                <a:ea typeface="+mn-ea"/>
                <a:cs typeface="+mn-cs"/>
              </a:rPr>
              <a:t>These roads provide for a high volume of traffic movement at moderate speeds between neighborhoods. These roads connect with higher Priority to collect and distribute traffic between neighborhoods.</a:t>
            </a:r>
          </a:p>
          <a:p>
            <a:pPr rtl="0" eaLnBrk="1" fontAlgn="ctr" latinLnBrk="0" hangingPunct="1"/>
            <a:r>
              <a:rPr lang="en-US" sz="1200" b="0" i="0" u="none" strike="noStrike" kern="1200" dirty="0">
                <a:solidFill>
                  <a:schemeClr val="tx1"/>
                </a:solidFill>
                <a:effectLst/>
                <a:latin typeface="+mn-lt"/>
                <a:ea typeface="+mn-ea"/>
                <a:cs typeface="+mn-cs"/>
              </a:rPr>
              <a:t>1 </a:t>
            </a:r>
          </a:p>
          <a:p>
            <a:pPr rtl="0" eaLnBrk="1" fontAlgn="ctr" latinLnBrk="0" hangingPunct="1"/>
            <a:r>
              <a:rPr lang="en-US" sz="1200" b="0" i="0" u="none" strike="noStrike" kern="1200" dirty="0">
                <a:solidFill>
                  <a:schemeClr val="tx1"/>
                </a:solidFill>
                <a:effectLst/>
                <a:latin typeface="+mn-lt"/>
                <a:ea typeface="+mn-ea"/>
                <a:cs typeface="+mn-cs"/>
              </a:rPr>
              <a:t>These roads' volume and traffic movements are below the level of any other functional class</a:t>
            </a:r>
          </a:p>
          <a:p>
            <a:endParaRPr lang="en-US" dirty="0"/>
          </a:p>
        </p:txBody>
      </p:sp>
      <p:sp>
        <p:nvSpPr>
          <p:cNvPr id="4" name="Slide Number Placeholder 3"/>
          <p:cNvSpPr>
            <a:spLocks noGrp="1"/>
          </p:cNvSpPr>
          <p:nvPr>
            <p:ph type="sldNum" sz="quarter" idx="10"/>
          </p:nvPr>
        </p:nvSpPr>
        <p:spPr/>
        <p:txBody>
          <a:bodyPr/>
          <a:lstStyle/>
          <a:p>
            <a:fld id="{EB1B8FAF-F7F9-BE40-B9CB-6AFE81B5E491}" type="slidenum">
              <a:rPr lang="en-US" smtClean="0"/>
              <a:pPr/>
              <a:t>14</a:t>
            </a:fld>
            <a:endParaRPr lang="en-US"/>
          </a:p>
        </p:txBody>
      </p:sp>
    </p:spTree>
    <p:extLst>
      <p:ext uri="{BB962C8B-B14F-4D97-AF65-F5344CB8AC3E}">
        <p14:creationId xmlns:p14="http://schemas.microsoft.com/office/powerpoint/2010/main" val="227673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1" i="0" u="none" strike="noStrike" kern="1200" dirty="0">
                <a:solidFill>
                  <a:schemeClr val="tx1"/>
                </a:solidFill>
                <a:effectLst/>
                <a:latin typeface="+mn-lt"/>
                <a:ea typeface="+mn-ea"/>
                <a:cs typeface="+mn-cs"/>
              </a:rPr>
              <a:t>5</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dirty="0">
                <a:solidFill>
                  <a:schemeClr val="tx1"/>
                </a:solidFill>
                <a:effectLst/>
                <a:latin typeface="+mn-lt"/>
                <a:ea typeface="+mn-ea"/>
                <a:cs typeface="+mn-cs"/>
              </a:rPr>
              <a:t>These roads allow for high volume, maximum speed traffic movement between and through major metropolitan areas. There are very few, if any, speed changes. Access to the road is usually controlled.</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4</a:t>
            </a:r>
          </a:p>
          <a:p>
            <a:pPr rtl="0" eaLnBrk="1" fontAlgn="ctr" latinLnBrk="0" hangingPunct="1"/>
            <a:r>
              <a:rPr lang="en-US" sz="1200" b="0" i="0" u="none" strike="noStrike" kern="1200" dirty="0">
                <a:solidFill>
                  <a:schemeClr val="tx1"/>
                </a:solidFill>
                <a:effectLst/>
                <a:latin typeface="+mn-lt"/>
                <a:ea typeface="+mn-ea"/>
                <a:cs typeface="+mn-cs"/>
              </a:rPr>
              <a:t>These roads are used to channel traffic to Main Roads for travel between and through cities in the shortest amount of time. There are very few, if any, speed changes.</a:t>
            </a:r>
          </a:p>
          <a:p>
            <a:pPr rtl="0" eaLnBrk="1" fontAlgn="ctr" latinLnBrk="0" hangingPunct="1"/>
            <a:r>
              <a:rPr lang="en-US" sz="1200" b="0" i="0" u="none" strike="noStrike" kern="1200" dirty="0">
                <a:solidFill>
                  <a:schemeClr val="tx1"/>
                </a:solidFill>
                <a:effectLst/>
                <a:latin typeface="+mn-lt"/>
                <a:ea typeface="+mn-ea"/>
                <a:cs typeface="+mn-cs"/>
              </a:rPr>
              <a:t>3</a:t>
            </a:r>
          </a:p>
          <a:p>
            <a:pPr rtl="0" eaLnBrk="1" fontAlgn="ctr" latinLnBrk="0" hangingPunct="1"/>
            <a:r>
              <a:rPr lang="en-US" sz="1200" b="0" i="0" u="none" strike="noStrike" kern="1200" dirty="0">
                <a:solidFill>
                  <a:schemeClr val="tx1"/>
                </a:solidFill>
                <a:effectLst/>
                <a:latin typeface="+mn-lt"/>
                <a:ea typeface="+mn-ea"/>
                <a:cs typeface="+mn-cs"/>
              </a:rPr>
              <a:t>These roads interconnect FC 4 Roads and provide a high volume of traffic movement at a lower level of mobility than FC 4.</a:t>
            </a:r>
          </a:p>
          <a:p>
            <a:pPr rtl="0" eaLnBrk="1" fontAlgn="ctr" latinLnBrk="0" hangingPunct="1"/>
            <a:r>
              <a:rPr lang="en-US" sz="1200" b="0" i="0" u="none" strike="noStrike" kern="1200" dirty="0">
                <a:solidFill>
                  <a:schemeClr val="tx1"/>
                </a:solidFill>
                <a:effectLst/>
                <a:latin typeface="+mn-lt"/>
                <a:ea typeface="+mn-ea"/>
                <a:cs typeface="+mn-cs"/>
              </a:rPr>
              <a:t>2</a:t>
            </a:r>
          </a:p>
          <a:p>
            <a:pPr rtl="0" eaLnBrk="1" fontAlgn="ctr" latinLnBrk="0" hangingPunct="1"/>
            <a:r>
              <a:rPr lang="en-US" sz="1200" b="0" i="0" u="none" strike="noStrike" kern="1200" dirty="0">
                <a:solidFill>
                  <a:schemeClr val="tx1"/>
                </a:solidFill>
                <a:effectLst/>
                <a:latin typeface="+mn-lt"/>
                <a:ea typeface="+mn-ea"/>
                <a:cs typeface="+mn-cs"/>
              </a:rPr>
              <a:t>These roads provide for a high volume of traffic movement at moderate speeds between neighborhoods. These roads connect with higher Priority to collect and distribute traffic between neighborhoods.</a:t>
            </a:r>
          </a:p>
          <a:p>
            <a:pPr rtl="0" eaLnBrk="1" fontAlgn="ctr" latinLnBrk="0" hangingPunct="1"/>
            <a:r>
              <a:rPr lang="en-US" sz="1200" b="0" i="0" u="none" strike="noStrike" kern="1200" dirty="0">
                <a:solidFill>
                  <a:schemeClr val="tx1"/>
                </a:solidFill>
                <a:effectLst/>
                <a:latin typeface="+mn-lt"/>
                <a:ea typeface="+mn-ea"/>
                <a:cs typeface="+mn-cs"/>
              </a:rPr>
              <a:t>1 </a:t>
            </a:r>
          </a:p>
          <a:p>
            <a:pPr rtl="0" eaLnBrk="1" fontAlgn="ctr" latinLnBrk="0" hangingPunct="1"/>
            <a:r>
              <a:rPr lang="en-US" sz="1200" b="0" i="0" u="none" strike="noStrike" kern="1200" dirty="0">
                <a:solidFill>
                  <a:schemeClr val="tx1"/>
                </a:solidFill>
                <a:effectLst/>
                <a:latin typeface="+mn-lt"/>
                <a:ea typeface="+mn-ea"/>
                <a:cs typeface="+mn-cs"/>
              </a:rPr>
              <a:t>These roads' volume and traffic movements are below the level of any other functional class</a:t>
            </a:r>
          </a:p>
          <a:p>
            <a:endParaRPr lang="en-US" dirty="0"/>
          </a:p>
        </p:txBody>
      </p:sp>
      <p:sp>
        <p:nvSpPr>
          <p:cNvPr id="4" name="Slide Number Placeholder 3"/>
          <p:cNvSpPr>
            <a:spLocks noGrp="1"/>
          </p:cNvSpPr>
          <p:nvPr>
            <p:ph type="sldNum" sz="quarter" idx="10"/>
          </p:nvPr>
        </p:nvSpPr>
        <p:spPr/>
        <p:txBody>
          <a:bodyPr/>
          <a:lstStyle/>
          <a:p>
            <a:fld id="{EB1B8FAF-F7F9-BE40-B9CB-6AFE81B5E491}" type="slidenum">
              <a:rPr lang="en-US" smtClean="0"/>
              <a:pPr/>
              <a:t>15</a:t>
            </a:fld>
            <a:endParaRPr lang="en-US"/>
          </a:p>
        </p:txBody>
      </p:sp>
    </p:spTree>
    <p:extLst>
      <p:ext uri="{BB962C8B-B14F-4D97-AF65-F5344CB8AC3E}">
        <p14:creationId xmlns:p14="http://schemas.microsoft.com/office/powerpoint/2010/main" val="1333759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http://hqd-ssdpostgis-07.mypna.com/webtool/case_viewer.py</a:t>
            </a:r>
            <a:endParaRPr lang="en-US" dirty="0"/>
          </a:p>
        </p:txBody>
      </p:sp>
      <p:sp>
        <p:nvSpPr>
          <p:cNvPr id="4" name="Slide Number Placeholder 3"/>
          <p:cNvSpPr>
            <a:spLocks noGrp="1"/>
          </p:cNvSpPr>
          <p:nvPr>
            <p:ph type="sldNum" sz="quarter" idx="10"/>
          </p:nvPr>
        </p:nvSpPr>
        <p:spPr/>
        <p:txBody>
          <a:bodyPr/>
          <a:lstStyle/>
          <a:p>
            <a:fld id="{EB1B8FAF-F7F9-BE40-B9CB-6AFE81B5E491}" type="slidenum">
              <a:rPr lang="en-US" smtClean="0"/>
              <a:pPr/>
              <a:t>17</a:t>
            </a:fld>
            <a:endParaRPr lang="en-US"/>
          </a:p>
        </p:txBody>
      </p:sp>
    </p:spTree>
    <p:extLst>
      <p:ext uri="{BB962C8B-B14F-4D97-AF65-F5344CB8AC3E}">
        <p14:creationId xmlns:p14="http://schemas.microsoft.com/office/powerpoint/2010/main" val="1376871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a:t>Passive</a:t>
            </a:r>
          </a:p>
          <a:p>
            <a:pPr>
              <a:spcBef>
                <a:spcPct val="0"/>
              </a:spcBef>
            </a:pPr>
            <a:r>
              <a:rPr lang="en-US" altLang="zh-CN"/>
              <a:t> </a:t>
            </a:r>
          </a:p>
          <a:p>
            <a:pPr>
              <a:spcBef>
                <a:spcPct val="0"/>
              </a:spcBef>
            </a:pPr>
            <a:r>
              <a:rPr lang="en-US" altLang="zh-CN"/>
              <a:t>Abort</a:t>
            </a:r>
          </a:p>
          <a:p>
            <a:pPr>
              <a:spcBef>
                <a:spcPct val="0"/>
              </a:spcBef>
            </a:pPr>
            <a:endParaRPr lang="zh-CN" altLang="en-US"/>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DC115C13-2549-194A-ABD0-24EB9F21DEA3}" type="slidenum">
              <a:rPr lang="zh-CN" altLang="en-US"/>
              <a:pPr eaLnBrk="1" hangingPunct="1"/>
              <a:t>21</a:t>
            </a:fld>
            <a:endParaRPr lang="zh-CN" altLang="en-US"/>
          </a:p>
        </p:txBody>
      </p:sp>
    </p:spTree>
    <p:extLst>
      <p:ext uri="{BB962C8B-B14F-4D97-AF65-F5344CB8AC3E}">
        <p14:creationId xmlns:p14="http://schemas.microsoft.com/office/powerpoint/2010/main" val="41139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dirty="0"/>
              <a:t>Passive</a:t>
            </a:r>
          </a:p>
          <a:p>
            <a:pPr>
              <a:spcBef>
                <a:spcPct val="0"/>
              </a:spcBef>
            </a:pPr>
            <a:r>
              <a:rPr lang="en-US" altLang="zh-CN" dirty="0"/>
              <a:t> </a:t>
            </a:r>
          </a:p>
          <a:p>
            <a:pPr>
              <a:spcBef>
                <a:spcPct val="0"/>
              </a:spcBef>
            </a:pPr>
            <a:r>
              <a:rPr lang="en-US" altLang="zh-CN" dirty="0"/>
              <a:t>Abort</a:t>
            </a:r>
          </a:p>
          <a:p>
            <a:pPr>
              <a:spcBef>
                <a:spcPct val="0"/>
              </a:spcBef>
            </a:pPr>
            <a:endParaRPr lang="zh-CN" altLang="en-US" dirty="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DC115C13-2549-194A-ABD0-24EB9F21DEA3}" type="slidenum">
              <a:rPr lang="zh-CN" altLang="en-US"/>
              <a:pPr eaLnBrk="1" hangingPunct="1"/>
              <a:t>28</a:t>
            </a:fld>
            <a:endParaRPr lang="zh-CN" altLang="en-US"/>
          </a:p>
        </p:txBody>
      </p:sp>
    </p:spTree>
    <p:extLst>
      <p:ext uri="{BB962C8B-B14F-4D97-AF65-F5344CB8AC3E}">
        <p14:creationId xmlns:p14="http://schemas.microsoft.com/office/powerpoint/2010/main" val="1542225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Let's</a:t>
            </a:r>
            <a:r>
              <a:rPr lang="en-US" altLang="zh-CN" baseline="0" dirty="0"/>
              <a:t> have a look on the simplest graph.</a:t>
            </a:r>
          </a:p>
          <a:p>
            <a:r>
              <a:rPr lang="en-US" altLang="zh-CN" dirty="0"/>
              <a:t>White</a:t>
            </a:r>
            <a:r>
              <a:rPr lang="en-US" altLang="zh-CN" baseline="0" dirty="0"/>
              <a:t> circle is node. Number inside is </a:t>
            </a:r>
            <a:r>
              <a:rPr lang="en-US" altLang="zh-CN" baseline="0" dirty="0" err="1"/>
              <a:t>nodeID</a:t>
            </a:r>
            <a:r>
              <a:rPr lang="en-US" altLang="zh-CN" baseline="0" dirty="0"/>
              <a:t>.</a:t>
            </a:r>
          </a:p>
          <a:p>
            <a:r>
              <a:rPr lang="en-US" altLang="zh-CN" baseline="0" dirty="0"/>
              <a:t>Arrow represent edges. And the square and number inside represent the cost of the edge. Maybe time or distance.</a:t>
            </a:r>
          </a:p>
          <a:p>
            <a:r>
              <a:rPr lang="en-US" altLang="zh-CN" baseline="0" dirty="0"/>
              <a:t>First we will choose the node-ID as the contract order. We use the height represent the node's order.</a:t>
            </a:r>
          </a:p>
          <a:p>
            <a:r>
              <a:rPr lang="en-US" altLang="zh-CN" baseline="0" dirty="0"/>
              <a:t>When we contract node1, edge &lt;6,1,4&gt; is the shortest path between node 6 and node 4, so we add a necessary shortcuts.</a:t>
            </a:r>
          </a:p>
          <a:p>
            <a:r>
              <a:rPr lang="en-US" altLang="zh-CN" baseline="0" dirty="0"/>
              <a:t>And then node1 and the adjacent edges are invisible for the following preprocess.</a:t>
            </a:r>
          </a:p>
          <a:p>
            <a:endParaRPr lang="en-US" altLang="zh-CN" dirty="0"/>
          </a:p>
          <a:p>
            <a:r>
              <a:rPr lang="en-US" altLang="zh-CN" dirty="0"/>
              <a:t>This is remaining graph</a:t>
            </a:r>
            <a:endParaRPr lang="zh-CN" altLang="en-US" dirty="0"/>
          </a:p>
        </p:txBody>
      </p:sp>
      <p:sp>
        <p:nvSpPr>
          <p:cNvPr id="4" name="灯片编号占位符 3"/>
          <p:cNvSpPr>
            <a:spLocks noGrp="1"/>
          </p:cNvSpPr>
          <p:nvPr>
            <p:ph type="sldNum" sz="quarter" idx="10"/>
          </p:nvPr>
        </p:nvSpPr>
        <p:spPr/>
        <p:txBody>
          <a:bodyPr/>
          <a:lstStyle/>
          <a:p>
            <a:fld id="{AEBBF8AF-FF2D-6349-8D5A-1E18BCFC0731}" type="slidenum">
              <a:rPr lang="en-US" smtClean="0"/>
              <a:pPr/>
              <a:t>29</a:t>
            </a:fld>
            <a:endParaRPr lang="en-US"/>
          </a:p>
        </p:txBody>
      </p:sp>
    </p:spTree>
    <p:extLst>
      <p:ext uri="{BB962C8B-B14F-4D97-AF65-F5344CB8AC3E}">
        <p14:creationId xmlns:p14="http://schemas.microsoft.com/office/powerpoint/2010/main" val="815150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Node2 has no </a:t>
            </a:r>
            <a:r>
              <a:rPr lang="en-US" altLang="zh-CN" dirty="0" err="1"/>
              <a:t>inEdge</a:t>
            </a:r>
            <a:r>
              <a:rPr lang="en-US" altLang="zh-CN" dirty="0"/>
              <a:t>.</a:t>
            </a:r>
          </a:p>
          <a:p>
            <a:r>
              <a:rPr lang="en-US" altLang="zh-CN" dirty="0"/>
              <a:t>So</a:t>
            </a:r>
            <a:r>
              <a:rPr lang="en-US" altLang="zh-CN" baseline="0" dirty="0"/>
              <a:t> contract node2 will not introduce shortcut.</a:t>
            </a:r>
            <a:endParaRPr lang="zh-CN" altLang="en-US" dirty="0"/>
          </a:p>
        </p:txBody>
      </p:sp>
      <p:sp>
        <p:nvSpPr>
          <p:cNvPr id="4" name="灯片编号占位符 3"/>
          <p:cNvSpPr>
            <a:spLocks noGrp="1"/>
          </p:cNvSpPr>
          <p:nvPr>
            <p:ph type="sldNum" sz="quarter" idx="10"/>
          </p:nvPr>
        </p:nvSpPr>
        <p:spPr/>
        <p:txBody>
          <a:bodyPr/>
          <a:lstStyle/>
          <a:p>
            <a:fld id="{AEBBF8AF-FF2D-6349-8D5A-1E18BCFC0731}" type="slidenum">
              <a:rPr lang="en-US" smtClean="0"/>
              <a:pPr/>
              <a:t>30</a:t>
            </a:fld>
            <a:endParaRPr lang="en-US"/>
          </a:p>
        </p:txBody>
      </p:sp>
    </p:spTree>
    <p:extLst>
      <p:ext uri="{BB962C8B-B14F-4D97-AF65-F5344CB8AC3E}">
        <p14:creationId xmlns:p14="http://schemas.microsoft.com/office/powerpoint/2010/main" val="1696041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Bi-Directional upwards-only Dijkstra search from source and target both, until 2 search trees meets, and the tentative path weight is not less than the top nodes' weight in both 2 search trees.</a:t>
            </a:r>
          </a:p>
          <a:p>
            <a:endParaRPr lang="zh-CN" altLang="en-US" dirty="0"/>
          </a:p>
        </p:txBody>
      </p:sp>
      <p:sp>
        <p:nvSpPr>
          <p:cNvPr id="4" name="灯片编号占位符 3"/>
          <p:cNvSpPr>
            <a:spLocks noGrp="1"/>
          </p:cNvSpPr>
          <p:nvPr>
            <p:ph type="sldNum" sz="quarter" idx="10"/>
          </p:nvPr>
        </p:nvSpPr>
        <p:spPr/>
        <p:txBody>
          <a:bodyPr/>
          <a:lstStyle/>
          <a:p>
            <a:fld id="{AEBBF8AF-FF2D-6349-8D5A-1E18BCFC0731}" type="slidenum">
              <a:rPr lang="en-US" smtClean="0"/>
              <a:pPr/>
              <a:t>33</a:t>
            </a:fld>
            <a:endParaRPr lang="en-US"/>
          </a:p>
        </p:txBody>
      </p:sp>
    </p:spTree>
    <p:extLst>
      <p:ext uri="{BB962C8B-B14F-4D97-AF65-F5344CB8AC3E}">
        <p14:creationId xmlns:p14="http://schemas.microsoft.com/office/powerpoint/2010/main" val="3730002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corp_cover.jpg"/>
          <p:cNvPicPr>
            <a:picLocks noChangeAspect="1"/>
          </p:cNvPicPr>
          <p:nvPr userDrawn="1"/>
        </p:nvPicPr>
        <p:blipFill>
          <a:blip r:embed="rId2"/>
          <a:stretch>
            <a:fillRect/>
          </a:stretch>
        </p:blipFill>
        <p:spPr>
          <a:xfrm>
            <a:off x="-73619" y="-47621"/>
            <a:ext cx="9364862" cy="7026858"/>
          </a:xfrm>
          <a:prstGeom prst="rect">
            <a:avLst/>
          </a:prstGeom>
        </p:spPr>
      </p:pic>
      <p:sp>
        <p:nvSpPr>
          <p:cNvPr id="2" name="Title 1"/>
          <p:cNvSpPr>
            <a:spLocks noGrp="1"/>
          </p:cNvSpPr>
          <p:nvPr>
            <p:ph type="ctrTitle"/>
          </p:nvPr>
        </p:nvSpPr>
        <p:spPr>
          <a:xfrm>
            <a:off x="456368" y="2130425"/>
            <a:ext cx="6187958" cy="1470025"/>
          </a:xfrm>
        </p:spPr>
        <p:txBody>
          <a:bodyPr anchor="b">
            <a:normAutofit/>
          </a:bodyPr>
          <a:lstStyle>
            <a:lvl1pPr algn="l">
              <a:defRPr sz="32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56368" y="3600450"/>
            <a:ext cx="5663406" cy="1752600"/>
          </a:xfrm>
        </p:spPr>
        <p:txBody>
          <a:bodyPr anchor="t">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Date Placeholder 7"/>
          <p:cNvSpPr>
            <a:spLocks noGrp="1"/>
          </p:cNvSpPr>
          <p:nvPr>
            <p:ph type="dt" sz="half" idx="10"/>
          </p:nvPr>
        </p:nvSpPr>
        <p:spPr/>
        <p:txBody>
          <a:bodyPr/>
          <a:lstStyle/>
          <a:p>
            <a:fld id="{69387182-C9BC-9448-B046-FB57BF1CEDAD}" type="datetime1">
              <a:rPr lang="en-US" smtClean="0"/>
              <a:pPr/>
              <a:t>8/28/20</a:t>
            </a:fld>
            <a:endParaRPr lang="en-US"/>
          </a:p>
        </p:txBody>
      </p:sp>
      <p:sp>
        <p:nvSpPr>
          <p:cNvPr id="9" name="Slide Number Placeholder 8"/>
          <p:cNvSpPr>
            <a:spLocks noGrp="1"/>
          </p:cNvSpPr>
          <p:nvPr>
            <p:ph type="sldNum" sz="quarter" idx="11"/>
          </p:nvPr>
        </p:nvSpPr>
        <p:spPr/>
        <p:txBody>
          <a:bodyPr/>
          <a:lstStyle/>
          <a:p>
            <a:fld id="{3F6033A4-AAEB-C843-9C5C-FB5D4458FC3F}" type="slidenum">
              <a:rPr lang="en-US" smtClean="0"/>
              <a:pPr/>
              <a:t>‹#›</a:t>
            </a:fld>
            <a:endParaRPr lang="en-US"/>
          </a:p>
        </p:txBody>
      </p:sp>
      <p:sp>
        <p:nvSpPr>
          <p:cNvPr id="10" name="Footer Placeholder 9"/>
          <p:cNvSpPr>
            <a:spLocks noGrp="1"/>
          </p:cNvSpPr>
          <p:nvPr>
            <p:ph type="ftr" sz="quarter" idx="12"/>
          </p:nvPr>
        </p:nvSpPr>
        <p:spPr/>
        <p:txBody>
          <a:bodyPr/>
          <a:lstStyle/>
          <a:p>
            <a:r>
              <a:rPr lang="en-US"/>
              <a:t>© 2012 Telenav, Proprietary and Confidential</a:t>
            </a:r>
          </a:p>
        </p:txBody>
      </p:sp>
      <p:pic>
        <p:nvPicPr>
          <p:cNvPr id="12" name="Picture 11" descr="telenav_rgb_k.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5210" y="515324"/>
            <a:ext cx="2178050" cy="3556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0F8BE0-BC75-2C4D-A364-C42CD14DC1BF}" type="datetime1">
              <a:rPr lang="en-US" smtClean="0"/>
              <a:pPr/>
              <a:t>8/28/20</a:t>
            </a:fld>
            <a:endParaRPr lang="en-US"/>
          </a:p>
        </p:txBody>
      </p:sp>
      <p:sp>
        <p:nvSpPr>
          <p:cNvPr id="6" name="Footer Placeholder 5"/>
          <p:cNvSpPr>
            <a:spLocks noGrp="1"/>
          </p:cNvSpPr>
          <p:nvPr>
            <p:ph type="ftr" sz="quarter" idx="11"/>
          </p:nvPr>
        </p:nvSpPr>
        <p:spPr/>
        <p:txBody>
          <a:bodyPr/>
          <a:lstStyle/>
          <a:p>
            <a:r>
              <a:rPr lang="en-US"/>
              <a:t>© 2012 Telenav, Proprietary and Confidential</a:t>
            </a:r>
          </a:p>
        </p:txBody>
      </p:sp>
      <p:sp>
        <p:nvSpPr>
          <p:cNvPr id="7" name="Slide Number Placeholder 6"/>
          <p:cNvSpPr>
            <a:spLocks noGrp="1"/>
          </p:cNvSpPr>
          <p:nvPr>
            <p:ph type="sldNum" sz="quarter" idx="12"/>
          </p:nvPr>
        </p:nvSpPr>
        <p:spPr/>
        <p:txBody>
          <a:bodyPr/>
          <a:lstStyle/>
          <a:p>
            <a:fld id="{3F6033A4-AAEB-C843-9C5C-FB5D4458FC3F}" type="slidenum">
              <a:rPr lang="en-US" smtClean="0"/>
              <a:pPr/>
              <a:t>‹#›</a:t>
            </a:fld>
            <a:endParaRPr lang="en-US"/>
          </a:p>
        </p:txBody>
      </p:sp>
      <p:pic>
        <p:nvPicPr>
          <p:cNvPr id="8" name="Picture 7" descr="logo_2.ps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5448"/>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882866-A52F-CE43-A86A-3064D605D3E7}" type="datetime1">
              <a:rPr lang="en-US" smtClean="0"/>
              <a:pPr/>
              <a:t>8/28/20</a:t>
            </a:fld>
            <a:endParaRPr lang="en-US"/>
          </a:p>
        </p:txBody>
      </p:sp>
      <p:sp>
        <p:nvSpPr>
          <p:cNvPr id="6" name="Footer Placeholder 5"/>
          <p:cNvSpPr>
            <a:spLocks noGrp="1"/>
          </p:cNvSpPr>
          <p:nvPr>
            <p:ph type="ftr" sz="quarter" idx="11"/>
          </p:nvPr>
        </p:nvSpPr>
        <p:spPr/>
        <p:txBody>
          <a:bodyPr/>
          <a:lstStyle/>
          <a:p>
            <a:r>
              <a:rPr lang="en-US"/>
              <a:t>© 2012 Telenav, Proprietary and Confidential</a:t>
            </a:r>
          </a:p>
        </p:txBody>
      </p:sp>
      <p:sp>
        <p:nvSpPr>
          <p:cNvPr id="7" name="Slide Number Placeholder 6"/>
          <p:cNvSpPr>
            <a:spLocks noGrp="1"/>
          </p:cNvSpPr>
          <p:nvPr>
            <p:ph type="sldNum" sz="quarter" idx="12"/>
          </p:nvPr>
        </p:nvSpPr>
        <p:spPr/>
        <p:txBody>
          <a:bodyPr/>
          <a:lstStyle/>
          <a:p>
            <a:fld id="{3F6033A4-AAEB-C843-9C5C-FB5D4458FC3F}" type="slidenum">
              <a:rPr lang="en-US" smtClean="0"/>
              <a:pPr/>
              <a:t>‹#›</a:t>
            </a:fld>
            <a:endParaRPr lang="en-US"/>
          </a:p>
        </p:txBody>
      </p:sp>
      <p:pic>
        <p:nvPicPr>
          <p:cNvPr id="8" name="Picture 7" descr="logo_2.ps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5448"/>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None/>
              <a:defRPr/>
            </a:lvl1pPr>
          </a:lstStyle>
          <a:p>
            <a:pPr lvl="0"/>
            <a:r>
              <a:rPr lang="en-US" dirty="0"/>
              <a:t>Click to edit Master text styles</a:t>
            </a:r>
          </a:p>
        </p:txBody>
      </p:sp>
      <p:sp>
        <p:nvSpPr>
          <p:cNvPr id="4" name="Date Placeholder 3"/>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a:t>
            </a:fld>
            <a:endParaRPr lang="en-US"/>
          </a:p>
        </p:txBody>
      </p:sp>
      <p:pic>
        <p:nvPicPr>
          <p:cNvPr id="8" name="Picture 7" descr="telenav_rgb_k.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7252"/>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3_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a:t>
            </a:fld>
            <a:endParaRPr lang="en-US"/>
          </a:p>
        </p:txBody>
      </p:sp>
      <p:pic>
        <p:nvPicPr>
          <p:cNvPr id="8" name="Picture 7" descr="telenav_rgb_k.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7252"/>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2_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03300"/>
            <a:ext cx="4038600" cy="5122863"/>
          </a:xfrm>
        </p:spPr>
        <p:txBody>
          <a:bodyPr/>
          <a:lstStyle>
            <a:lvl1pPr algn="l">
              <a:buNone/>
              <a:defRPr sz="2800"/>
            </a:lvl1pPr>
            <a:lvl2pPr>
              <a:buNone/>
              <a:defRPr sz="2400"/>
            </a:lvl2pPr>
            <a:lvl3pPr>
              <a:buNone/>
              <a:defRPr sz="2000"/>
            </a:lvl3pPr>
            <a:lvl4pPr>
              <a:buNone/>
              <a:defRPr sz="1800"/>
            </a:lvl4pPr>
            <a:lvl5pPr>
              <a:buNone/>
              <a:defRPr sz="1800"/>
            </a:lvl5pPr>
            <a:lvl6pPr>
              <a:defRPr sz="1800"/>
            </a:lvl6pPr>
            <a:lvl7pPr>
              <a:defRPr sz="1800"/>
            </a:lvl7pPr>
            <a:lvl8pPr>
              <a:defRPr sz="1800"/>
            </a:lvl8pPr>
            <a:lvl9pPr>
              <a:defRPr sz="1800"/>
            </a:lvl9pPr>
          </a:lstStyle>
          <a:p>
            <a:pPr lvl="0"/>
            <a:r>
              <a:rPr lang="en-US" dirty="0"/>
              <a:t>Click to edit Master text</a:t>
            </a:r>
          </a:p>
          <a:p>
            <a:pPr lvl="0"/>
            <a:r>
              <a:rPr lang="en-US" dirty="0"/>
              <a:t>styles</a:t>
            </a:r>
          </a:p>
        </p:txBody>
      </p:sp>
      <p:sp>
        <p:nvSpPr>
          <p:cNvPr id="4" name="Content Placeholder 3"/>
          <p:cNvSpPr>
            <a:spLocks noGrp="1"/>
          </p:cNvSpPr>
          <p:nvPr>
            <p:ph sz="half" idx="2"/>
          </p:nvPr>
        </p:nvSpPr>
        <p:spPr>
          <a:xfrm>
            <a:off x="4648200" y="1003300"/>
            <a:ext cx="4038600" cy="5122863"/>
          </a:xfrm>
        </p:spPr>
        <p:txBody>
          <a:bodyPr/>
          <a:lstStyle>
            <a:lvl1pPr>
              <a:buNone/>
              <a:defRPr sz="2800" baseline="0"/>
            </a:lvl1pPr>
            <a:lvl2pPr>
              <a:buNone/>
              <a:defRPr sz="2400"/>
            </a:lvl2pPr>
            <a:lvl3pPr>
              <a:buNone/>
              <a:defRPr sz="2000"/>
            </a:lvl3pPr>
            <a:lvl4pPr>
              <a:buNone/>
              <a:defRPr sz="1800"/>
            </a:lvl4pPr>
            <a:lvl5pPr>
              <a:buNone/>
              <a:defRPr sz="1800"/>
            </a:lvl5pPr>
            <a:lvl6pPr>
              <a:defRPr sz="1800"/>
            </a:lvl6pPr>
            <a:lvl7pPr>
              <a:defRPr sz="1800"/>
            </a:lvl7pPr>
            <a:lvl8pPr>
              <a:defRPr sz="1800"/>
            </a:lvl8pPr>
            <a:lvl9pPr>
              <a:defRPr sz="1800"/>
            </a:lvl9pPr>
          </a:lstStyle>
          <a:p>
            <a:pPr lvl="0"/>
            <a:r>
              <a:rPr lang="en-US" dirty="0"/>
              <a:t>Click to edit Master text</a:t>
            </a:r>
          </a:p>
          <a:p>
            <a:pPr lvl="0"/>
            <a:r>
              <a:rPr lang="en-US" dirty="0"/>
              <a:t>styles</a:t>
            </a:r>
          </a:p>
        </p:txBody>
      </p:sp>
      <p:sp>
        <p:nvSpPr>
          <p:cNvPr id="5" name="Date Placeholder 4"/>
          <p:cNvSpPr>
            <a:spLocks noGrp="1"/>
          </p:cNvSpPr>
          <p:nvPr>
            <p:ph type="dt" sz="half" idx="10"/>
          </p:nvPr>
        </p:nvSpPr>
        <p:spPr/>
        <p:txBody>
          <a:bodyPr/>
          <a:lstStyle/>
          <a:p>
            <a:fld id="{6AB32D00-13D6-5442-BB5F-AEC98372E9A0}" type="datetime1">
              <a:rPr lang="en-US" smtClean="0"/>
              <a:pPr/>
              <a:t>8/28/20</a:t>
            </a:fld>
            <a:endParaRPr lang="en-US"/>
          </a:p>
        </p:txBody>
      </p:sp>
      <p:sp>
        <p:nvSpPr>
          <p:cNvPr id="6" name="Footer Placeholder 5"/>
          <p:cNvSpPr>
            <a:spLocks noGrp="1"/>
          </p:cNvSpPr>
          <p:nvPr>
            <p:ph type="ftr" sz="quarter" idx="11"/>
          </p:nvPr>
        </p:nvSpPr>
        <p:spPr/>
        <p:txBody>
          <a:bodyPr/>
          <a:lstStyle/>
          <a:p>
            <a:r>
              <a:rPr lang="en-US"/>
              <a:t>© 2012 Telenav, Proprietary and Confidential</a:t>
            </a:r>
          </a:p>
        </p:txBody>
      </p:sp>
      <p:sp>
        <p:nvSpPr>
          <p:cNvPr id="7" name="Slide Number Placeholder 6"/>
          <p:cNvSpPr>
            <a:spLocks noGrp="1"/>
          </p:cNvSpPr>
          <p:nvPr>
            <p:ph type="sldNum" sz="quarter" idx="12"/>
          </p:nvPr>
        </p:nvSpPr>
        <p:spPr/>
        <p:txBody>
          <a:bodyPr/>
          <a:lstStyle/>
          <a:p>
            <a:fld id="{3F6033A4-AAEB-C843-9C5C-FB5D4458FC3F}" type="slidenum">
              <a:rPr lang="en-US" smtClean="0"/>
              <a:pPr/>
              <a:t>‹#›</a:t>
            </a:fld>
            <a:endParaRPr lang="en-US"/>
          </a:p>
        </p:txBody>
      </p:sp>
      <p:pic>
        <p:nvPicPr>
          <p:cNvPr id="9" name="Picture 8" descr="telenav_rgb_k.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7252"/>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3_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77900"/>
            <a:ext cx="4038600" cy="5148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977900"/>
            <a:ext cx="4038600" cy="5148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AB32D00-13D6-5442-BB5F-AEC98372E9A0}" type="datetime1">
              <a:rPr lang="en-US" smtClean="0"/>
              <a:pPr/>
              <a:t>8/28/20</a:t>
            </a:fld>
            <a:endParaRPr lang="en-US"/>
          </a:p>
        </p:txBody>
      </p:sp>
      <p:sp>
        <p:nvSpPr>
          <p:cNvPr id="6" name="Footer Placeholder 5"/>
          <p:cNvSpPr>
            <a:spLocks noGrp="1"/>
          </p:cNvSpPr>
          <p:nvPr>
            <p:ph type="ftr" sz="quarter" idx="11"/>
          </p:nvPr>
        </p:nvSpPr>
        <p:spPr/>
        <p:txBody>
          <a:bodyPr/>
          <a:lstStyle/>
          <a:p>
            <a:r>
              <a:rPr lang="en-US"/>
              <a:t>© 2012 Telenav, Proprietary and Confidential</a:t>
            </a:r>
          </a:p>
        </p:txBody>
      </p:sp>
      <p:sp>
        <p:nvSpPr>
          <p:cNvPr id="7" name="Slide Number Placeholder 6"/>
          <p:cNvSpPr>
            <a:spLocks noGrp="1"/>
          </p:cNvSpPr>
          <p:nvPr>
            <p:ph type="sldNum" sz="quarter" idx="12"/>
          </p:nvPr>
        </p:nvSpPr>
        <p:spPr/>
        <p:txBody>
          <a:bodyPr/>
          <a:lstStyle/>
          <a:p>
            <a:fld id="{3F6033A4-AAEB-C843-9C5C-FB5D4458FC3F}" type="slidenum">
              <a:rPr lang="en-US" smtClean="0"/>
              <a:pPr/>
              <a:t>‹#›</a:t>
            </a:fld>
            <a:endParaRPr lang="en-US"/>
          </a:p>
        </p:txBody>
      </p:sp>
      <p:pic>
        <p:nvPicPr>
          <p:cNvPr id="9" name="Picture 8" descr="telenav_rgb_k.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7252"/>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1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006CE1-08A6-6B49-B102-BA4228F18545}" type="datetime1">
              <a:rPr lang="en-US" smtClean="0"/>
              <a:pPr/>
              <a:t>8/28/20</a:t>
            </a:fld>
            <a:endParaRPr lang="en-US"/>
          </a:p>
        </p:txBody>
      </p:sp>
      <p:sp>
        <p:nvSpPr>
          <p:cNvPr id="4" name="Footer Placeholder 3"/>
          <p:cNvSpPr>
            <a:spLocks noGrp="1"/>
          </p:cNvSpPr>
          <p:nvPr>
            <p:ph type="ftr" sz="quarter" idx="11"/>
          </p:nvPr>
        </p:nvSpPr>
        <p:spPr/>
        <p:txBody>
          <a:bodyPr/>
          <a:lstStyle/>
          <a:p>
            <a:r>
              <a:rPr lang="en-US"/>
              <a:t>© 2012 Telenav, Proprietary and Confidential</a:t>
            </a:r>
          </a:p>
        </p:txBody>
      </p:sp>
      <p:sp>
        <p:nvSpPr>
          <p:cNvPr id="5" name="Slide Number Placeholder 4"/>
          <p:cNvSpPr>
            <a:spLocks noGrp="1"/>
          </p:cNvSpPr>
          <p:nvPr>
            <p:ph type="sldNum" sz="quarter" idx="12"/>
          </p:nvPr>
        </p:nvSpPr>
        <p:spPr/>
        <p:txBody>
          <a:bodyPr/>
          <a:lstStyle/>
          <a:p>
            <a:fld id="{3F6033A4-AAEB-C843-9C5C-FB5D4458FC3F}" type="slidenum">
              <a:rPr lang="en-US" smtClean="0"/>
              <a:pPr/>
              <a:t>‹#›</a:t>
            </a:fld>
            <a:endParaRPr lang="en-US"/>
          </a:p>
        </p:txBody>
      </p:sp>
      <p:pic>
        <p:nvPicPr>
          <p:cNvPr id="7" name="Picture 6" descr="telenav_rgb_k.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7252"/>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Blank">
    <p:bg>
      <p:bgRef idx="1001">
        <a:schemeClr val="bg2"/>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118F2B-29FD-E848-B33C-3BD8F6B71EED}" type="datetime1">
              <a:rPr lang="en-US" smtClean="0"/>
              <a:pPr/>
              <a:t>8/28/20</a:t>
            </a:fld>
            <a:endParaRPr lang="en-US"/>
          </a:p>
        </p:txBody>
      </p:sp>
      <p:sp>
        <p:nvSpPr>
          <p:cNvPr id="3" name="Footer Placeholder 2"/>
          <p:cNvSpPr>
            <a:spLocks noGrp="1"/>
          </p:cNvSpPr>
          <p:nvPr>
            <p:ph type="ftr" sz="quarter" idx="11"/>
          </p:nvPr>
        </p:nvSpPr>
        <p:spPr/>
        <p:txBody>
          <a:bodyPr/>
          <a:lstStyle/>
          <a:p>
            <a:r>
              <a:rPr lang="en-US"/>
              <a:t>© 2012 Telenav, Proprietary and Confidential</a:t>
            </a:r>
          </a:p>
        </p:txBody>
      </p:sp>
      <p:sp>
        <p:nvSpPr>
          <p:cNvPr id="4" name="Slide Number Placeholder 3"/>
          <p:cNvSpPr>
            <a:spLocks noGrp="1"/>
          </p:cNvSpPr>
          <p:nvPr>
            <p:ph type="sldNum" sz="quarter" idx="12"/>
          </p:nvPr>
        </p:nvSpPr>
        <p:spPr/>
        <p:txBody>
          <a:bodyPr/>
          <a:lstStyle/>
          <a:p>
            <a:fld id="{3F6033A4-AAEB-C843-9C5C-FB5D4458FC3F}" type="slidenum">
              <a:rPr lang="en-US" smtClean="0"/>
              <a:pPr/>
              <a:t>‹#›</a:t>
            </a:fld>
            <a:endParaRPr lang="en-US"/>
          </a:p>
        </p:txBody>
      </p:sp>
      <p:pic>
        <p:nvPicPr>
          <p:cNvPr id="6" name="Picture 5" descr="telenav_rgb_k.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7252"/>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9" y="386497"/>
            <a:ext cx="8597899" cy="705704"/>
          </a:xfrm>
        </p:spPr>
        <p:txBody>
          <a:bodyPr anchor="t">
            <a:normAutofit/>
          </a:bodyPr>
          <a:lstStyle>
            <a:lvl1pPr algn="l">
              <a:defRPr sz="3200" b="1" cap="all"/>
            </a:lvl1pPr>
          </a:lstStyle>
          <a:p>
            <a:r>
              <a:rPr lang="en-US" dirty="0"/>
              <a:t>Click to edit Master title style</a:t>
            </a:r>
          </a:p>
        </p:txBody>
      </p:sp>
      <p:sp>
        <p:nvSpPr>
          <p:cNvPr id="4" name="Date Placeholder 3"/>
          <p:cNvSpPr>
            <a:spLocks noGrp="1"/>
          </p:cNvSpPr>
          <p:nvPr>
            <p:ph type="dt" sz="half" idx="10"/>
          </p:nvPr>
        </p:nvSpPr>
        <p:spPr/>
        <p:txBody>
          <a:bodyPr/>
          <a:lstStyle/>
          <a:p>
            <a:fld id="{6D1B24C4-6FE1-3947-A033-6F169257F575}" type="datetime1">
              <a:rPr lang="en-US" smtClean="0"/>
              <a:pPr/>
              <a:t>8/28/20</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a:t>
            </a:fld>
            <a:endParaRPr lang="en-US"/>
          </a:p>
        </p:txBody>
      </p:sp>
      <p:pic>
        <p:nvPicPr>
          <p:cNvPr id="11" name="Picture 10" descr="logo_3.ps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544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None/>
              <a:defRPr/>
            </a:lvl1pPr>
          </a:lstStyle>
          <a:p>
            <a:pPr lvl="0"/>
            <a:r>
              <a:rPr lang="en-US" dirty="0"/>
              <a:t>Click to edit Master text styles</a:t>
            </a:r>
          </a:p>
        </p:txBody>
      </p:sp>
      <p:sp>
        <p:nvSpPr>
          <p:cNvPr id="4" name="Date Placeholder 3"/>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a:t>
            </a:fld>
            <a:endParaRPr lang="en-US"/>
          </a:p>
        </p:txBody>
      </p:sp>
      <p:pic>
        <p:nvPicPr>
          <p:cNvPr id="7" name="Picture 6" descr="logo_2.ps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544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a:t>
            </a:fld>
            <a:endParaRPr lang="en-US"/>
          </a:p>
        </p:txBody>
      </p:sp>
      <p:pic>
        <p:nvPicPr>
          <p:cNvPr id="7" name="Picture 6" descr="logo_2.ps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544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28700"/>
            <a:ext cx="4038600" cy="5097463"/>
          </a:xfrm>
        </p:spPr>
        <p:txBody>
          <a:bodyPr/>
          <a:lstStyle>
            <a:lvl1pPr algn="l">
              <a:buNone/>
              <a:defRPr sz="2800"/>
            </a:lvl1pPr>
            <a:lvl2pPr>
              <a:buNone/>
              <a:defRPr sz="2400"/>
            </a:lvl2pPr>
            <a:lvl3pPr>
              <a:buNone/>
              <a:defRPr sz="2000"/>
            </a:lvl3pPr>
            <a:lvl4pPr>
              <a:buNone/>
              <a:defRPr sz="1800"/>
            </a:lvl4pPr>
            <a:lvl5pPr>
              <a:buNone/>
              <a:defRPr sz="1800"/>
            </a:lvl5pPr>
            <a:lvl6pPr>
              <a:defRPr sz="1800"/>
            </a:lvl6pPr>
            <a:lvl7pPr>
              <a:defRPr sz="1800"/>
            </a:lvl7pPr>
            <a:lvl8pPr>
              <a:defRPr sz="1800"/>
            </a:lvl8pPr>
            <a:lvl9pPr>
              <a:defRPr sz="1800"/>
            </a:lvl9pPr>
          </a:lstStyle>
          <a:p>
            <a:pPr lvl="0"/>
            <a:r>
              <a:rPr lang="en-US" dirty="0"/>
              <a:t>Click to edit Master text</a:t>
            </a:r>
          </a:p>
          <a:p>
            <a:pPr lvl="0"/>
            <a:r>
              <a:rPr lang="en-US" dirty="0"/>
              <a:t>styles</a:t>
            </a:r>
          </a:p>
        </p:txBody>
      </p:sp>
      <p:sp>
        <p:nvSpPr>
          <p:cNvPr id="4" name="Content Placeholder 3"/>
          <p:cNvSpPr>
            <a:spLocks noGrp="1"/>
          </p:cNvSpPr>
          <p:nvPr>
            <p:ph sz="half" idx="2"/>
          </p:nvPr>
        </p:nvSpPr>
        <p:spPr>
          <a:xfrm>
            <a:off x="4648200" y="1028700"/>
            <a:ext cx="4038600" cy="5097463"/>
          </a:xfrm>
        </p:spPr>
        <p:txBody>
          <a:bodyPr/>
          <a:lstStyle>
            <a:lvl1pPr>
              <a:buNone/>
              <a:defRPr sz="2800" baseline="0"/>
            </a:lvl1pPr>
            <a:lvl2pPr>
              <a:buNone/>
              <a:defRPr sz="2400"/>
            </a:lvl2pPr>
            <a:lvl3pPr>
              <a:buNone/>
              <a:defRPr sz="2000"/>
            </a:lvl3pPr>
            <a:lvl4pPr>
              <a:buNone/>
              <a:defRPr sz="1800"/>
            </a:lvl4pPr>
            <a:lvl5pPr>
              <a:buNone/>
              <a:defRPr sz="1800"/>
            </a:lvl5pPr>
            <a:lvl6pPr>
              <a:defRPr sz="1800"/>
            </a:lvl6pPr>
            <a:lvl7pPr>
              <a:defRPr sz="1800"/>
            </a:lvl7pPr>
            <a:lvl8pPr>
              <a:defRPr sz="1800"/>
            </a:lvl8pPr>
            <a:lvl9pPr>
              <a:defRPr sz="1800"/>
            </a:lvl9pPr>
          </a:lstStyle>
          <a:p>
            <a:pPr lvl="0"/>
            <a:r>
              <a:rPr lang="en-US" dirty="0"/>
              <a:t>Click to edit Master text</a:t>
            </a:r>
          </a:p>
          <a:p>
            <a:pPr lvl="0"/>
            <a:r>
              <a:rPr lang="en-US" dirty="0"/>
              <a:t>styles</a:t>
            </a:r>
          </a:p>
        </p:txBody>
      </p:sp>
      <p:sp>
        <p:nvSpPr>
          <p:cNvPr id="5" name="Date Placeholder 4"/>
          <p:cNvSpPr>
            <a:spLocks noGrp="1"/>
          </p:cNvSpPr>
          <p:nvPr>
            <p:ph type="dt" sz="half" idx="10"/>
          </p:nvPr>
        </p:nvSpPr>
        <p:spPr/>
        <p:txBody>
          <a:bodyPr/>
          <a:lstStyle/>
          <a:p>
            <a:fld id="{6AB32D00-13D6-5442-BB5F-AEC98372E9A0}" type="datetime1">
              <a:rPr lang="en-US" smtClean="0"/>
              <a:pPr/>
              <a:t>8/28/20</a:t>
            </a:fld>
            <a:endParaRPr lang="en-US"/>
          </a:p>
        </p:txBody>
      </p:sp>
      <p:sp>
        <p:nvSpPr>
          <p:cNvPr id="6" name="Footer Placeholder 5"/>
          <p:cNvSpPr>
            <a:spLocks noGrp="1"/>
          </p:cNvSpPr>
          <p:nvPr>
            <p:ph type="ftr" sz="quarter" idx="11"/>
          </p:nvPr>
        </p:nvSpPr>
        <p:spPr/>
        <p:txBody>
          <a:bodyPr/>
          <a:lstStyle/>
          <a:p>
            <a:r>
              <a:rPr lang="en-US"/>
              <a:t>© 2012 Telenav, Proprietary and Confidential</a:t>
            </a:r>
          </a:p>
        </p:txBody>
      </p:sp>
      <p:sp>
        <p:nvSpPr>
          <p:cNvPr id="7" name="Slide Number Placeholder 6"/>
          <p:cNvSpPr>
            <a:spLocks noGrp="1"/>
          </p:cNvSpPr>
          <p:nvPr>
            <p:ph type="sldNum" sz="quarter" idx="12"/>
          </p:nvPr>
        </p:nvSpPr>
        <p:spPr/>
        <p:txBody>
          <a:bodyPr/>
          <a:lstStyle/>
          <a:p>
            <a:fld id="{3F6033A4-AAEB-C843-9C5C-FB5D4458FC3F}" type="slidenum">
              <a:rPr lang="en-US" smtClean="0"/>
              <a:pPr/>
              <a:t>‹#›</a:t>
            </a:fld>
            <a:endParaRPr lang="en-US"/>
          </a:p>
        </p:txBody>
      </p:sp>
      <p:pic>
        <p:nvPicPr>
          <p:cNvPr id="8" name="Picture 7" descr="logo_2.ps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544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90600"/>
            <a:ext cx="4038600" cy="5135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4038600" cy="5135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AB32D00-13D6-5442-BB5F-AEC98372E9A0}" type="datetime1">
              <a:rPr lang="en-US" smtClean="0"/>
              <a:pPr/>
              <a:t>8/28/20</a:t>
            </a:fld>
            <a:endParaRPr lang="en-US"/>
          </a:p>
        </p:txBody>
      </p:sp>
      <p:sp>
        <p:nvSpPr>
          <p:cNvPr id="6" name="Footer Placeholder 5"/>
          <p:cNvSpPr>
            <a:spLocks noGrp="1"/>
          </p:cNvSpPr>
          <p:nvPr>
            <p:ph type="ftr" sz="quarter" idx="11"/>
          </p:nvPr>
        </p:nvSpPr>
        <p:spPr/>
        <p:txBody>
          <a:bodyPr/>
          <a:lstStyle/>
          <a:p>
            <a:r>
              <a:rPr lang="en-US"/>
              <a:t>© 2012 Telenav, Proprietary and Confidential</a:t>
            </a:r>
          </a:p>
        </p:txBody>
      </p:sp>
      <p:sp>
        <p:nvSpPr>
          <p:cNvPr id="7" name="Slide Number Placeholder 6"/>
          <p:cNvSpPr>
            <a:spLocks noGrp="1"/>
          </p:cNvSpPr>
          <p:nvPr>
            <p:ph type="sldNum" sz="quarter" idx="12"/>
          </p:nvPr>
        </p:nvSpPr>
        <p:spPr/>
        <p:txBody>
          <a:bodyPr/>
          <a:lstStyle/>
          <a:p>
            <a:fld id="{3F6033A4-AAEB-C843-9C5C-FB5D4458FC3F}" type="slidenum">
              <a:rPr lang="en-US" smtClean="0"/>
              <a:pPr/>
              <a:t>‹#›</a:t>
            </a:fld>
            <a:endParaRPr lang="en-US"/>
          </a:p>
        </p:txBody>
      </p:sp>
      <p:pic>
        <p:nvPicPr>
          <p:cNvPr id="8" name="Picture 7" descr="logo_2.ps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544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017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41474"/>
            <a:ext cx="4040188" cy="45561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0017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41474"/>
            <a:ext cx="4041775" cy="45561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561548-E8FD-A746-8A37-72195C907B97}" type="datetime1">
              <a:rPr lang="en-US" smtClean="0"/>
              <a:pPr/>
              <a:t>8/28/20</a:t>
            </a:fld>
            <a:endParaRPr lang="en-US"/>
          </a:p>
        </p:txBody>
      </p:sp>
      <p:sp>
        <p:nvSpPr>
          <p:cNvPr id="8" name="Footer Placeholder 7"/>
          <p:cNvSpPr>
            <a:spLocks noGrp="1"/>
          </p:cNvSpPr>
          <p:nvPr>
            <p:ph type="ftr" sz="quarter" idx="11"/>
          </p:nvPr>
        </p:nvSpPr>
        <p:spPr/>
        <p:txBody>
          <a:bodyPr/>
          <a:lstStyle/>
          <a:p>
            <a:r>
              <a:rPr lang="en-US"/>
              <a:t>© 2012 Telenav, Proprietary and Confidential</a:t>
            </a:r>
          </a:p>
        </p:txBody>
      </p:sp>
      <p:sp>
        <p:nvSpPr>
          <p:cNvPr id="9" name="Slide Number Placeholder 8"/>
          <p:cNvSpPr>
            <a:spLocks noGrp="1"/>
          </p:cNvSpPr>
          <p:nvPr>
            <p:ph type="sldNum" sz="quarter" idx="12"/>
          </p:nvPr>
        </p:nvSpPr>
        <p:spPr/>
        <p:txBody>
          <a:bodyPr/>
          <a:lstStyle/>
          <a:p>
            <a:fld id="{3F6033A4-AAEB-C843-9C5C-FB5D4458FC3F}" type="slidenum">
              <a:rPr lang="en-US" smtClean="0"/>
              <a:pPr/>
              <a:t>‹#›</a:t>
            </a:fld>
            <a:endParaRPr lang="en-US"/>
          </a:p>
        </p:txBody>
      </p:sp>
      <p:pic>
        <p:nvPicPr>
          <p:cNvPr id="10" name="Picture 9" descr="logo_2.ps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544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006CE1-08A6-6B49-B102-BA4228F18545}" type="datetime1">
              <a:rPr lang="en-US" smtClean="0"/>
              <a:pPr/>
              <a:t>8/28/20</a:t>
            </a:fld>
            <a:endParaRPr lang="en-US"/>
          </a:p>
        </p:txBody>
      </p:sp>
      <p:sp>
        <p:nvSpPr>
          <p:cNvPr id="4" name="Footer Placeholder 3"/>
          <p:cNvSpPr>
            <a:spLocks noGrp="1"/>
          </p:cNvSpPr>
          <p:nvPr>
            <p:ph type="ftr" sz="quarter" idx="11"/>
          </p:nvPr>
        </p:nvSpPr>
        <p:spPr/>
        <p:txBody>
          <a:bodyPr/>
          <a:lstStyle/>
          <a:p>
            <a:r>
              <a:rPr lang="en-US"/>
              <a:t>© 2012 Telenav, Proprietary and Confidential</a:t>
            </a:r>
          </a:p>
        </p:txBody>
      </p:sp>
      <p:sp>
        <p:nvSpPr>
          <p:cNvPr id="5" name="Slide Number Placeholder 4"/>
          <p:cNvSpPr>
            <a:spLocks noGrp="1"/>
          </p:cNvSpPr>
          <p:nvPr>
            <p:ph type="sldNum" sz="quarter" idx="12"/>
          </p:nvPr>
        </p:nvSpPr>
        <p:spPr/>
        <p:txBody>
          <a:bodyPr/>
          <a:lstStyle/>
          <a:p>
            <a:fld id="{3F6033A4-AAEB-C843-9C5C-FB5D4458FC3F}" type="slidenum">
              <a:rPr lang="en-US" smtClean="0"/>
              <a:pPr/>
              <a:t>‹#›</a:t>
            </a:fld>
            <a:endParaRPr lang="en-US"/>
          </a:p>
        </p:txBody>
      </p:sp>
      <p:pic>
        <p:nvPicPr>
          <p:cNvPr id="6" name="Picture 5" descr="logo_2.ps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5448"/>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118F2B-29FD-E848-B33C-3BD8F6B71EED}" type="datetime1">
              <a:rPr lang="en-US" smtClean="0"/>
              <a:pPr/>
              <a:t>8/28/20</a:t>
            </a:fld>
            <a:endParaRPr lang="en-US"/>
          </a:p>
        </p:txBody>
      </p:sp>
      <p:sp>
        <p:nvSpPr>
          <p:cNvPr id="3" name="Footer Placeholder 2"/>
          <p:cNvSpPr>
            <a:spLocks noGrp="1"/>
          </p:cNvSpPr>
          <p:nvPr>
            <p:ph type="ftr" sz="quarter" idx="11"/>
          </p:nvPr>
        </p:nvSpPr>
        <p:spPr/>
        <p:txBody>
          <a:bodyPr/>
          <a:lstStyle/>
          <a:p>
            <a:r>
              <a:rPr lang="en-US"/>
              <a:t>© 2012 Telenav, Proprietary and Confidential</a:t>
            </a:r>
          </a:p>
        </p:txBody>
      </p:sp>
      <p:sp>
        <p:nvSpPr>
          <p:cNvPr id="4" name="Slide Number Placeholder 3"/>
          <p:cNvSpPr>
            <a:spLocks noGrp="1"/>
          </p:cNvSpPr>
          <p:nvPr>
            <p:ph type="sldNum" sz="quarter" idx="12"/>
          </p:nvPr>
        </p:nvSpPr>
        <p:spPr/>
        <p:txBody>
          <a:bodyPr/>
          <a:lstStyle/>
          <a:p>
            <a:fld id="{3F6033A4-AAEB-C843-9C5C-FB5D4458FC3F}" type="slidenum">
              <a:rPr lang="en-US" smtClean="0"/>
              <a:pPr/>
              <a:t>‹#›</a:t>
            </a:fld>
            <a:endParaRPr lang="en-US"/>
          </a:p>
        </p:txBody>
      </p:sp>
      <p:pic>
        <p:nvPicPr>
          <p:cNvPr id="5" name="Picture 4" descr="logo_2.ps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457572"/>
            <a:ext cx="963168" cy="15544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597900" cy="61436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457200" y="1079500"/>
            <a:ext cx="8597900" cy="50466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34052" y="6356350"/>
            <a:ext cx="724269"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0C5C11BC-FBF2-EF43-ABB1-4D3A54155E26}" type="datetime1">
              <a:rPr lang="en-US" smtClean="0"/>
              <a:pPr/>
              <a:t>8/28/20</a:t>
            </a:fld>
            <a:endParaRPr lang="en-US" dirty="0"/>
          </a:p>
        </p:txBody>
      </p:sp>
      <p:sp>
        <p:nvSpPr>
          <p:cNvPr id="5" name="Footer Placeholder 4"/>
          <p:cNvSpPr>
            <a:spLocks noGrp="1"/>
          </p:cNvSpPr>
          <p:nvPr>
            <p:ph type="ftr" sz="quarter" idx="3"/>
          </p:nvPr>
        </p:nvSpPr>
        <p:spPr>
          <a:xfrm>
            <a:off x="6135948" y="6356350"/>
            <a:ext cx="2107411" cy="365125"/>
          </a:xfrm>
          <a:prstGeom prst="rect">
            <a:avLst/>
          </a:prstGeom>
        </p:spPr>
        <p:txBody>
          <a:bodyPr vert="horz" lIns="91440" tIns="45720" rIns="91440" bIns="45720" rtlCol="0" anchor="ctr"/>
          <a:lstStyle>
            <a:lvl1pPr algn="ctr">
              <a:defRPr sz="800">
                <a:solidFill>
                  <a:schemeClr val="tx1">
                    <a:tint val="75000"/>
                  </a:schemeClr>
                </a:solidFill>
              </a:defRPr>
            </a:lvl1pPr>
          </a:lstStyle>
          <a:p>
            <a:pPr algn="l"/>
            <a:r>
              <a:rPr lang="en-US"/>
              <a:t>© 2012 Telenav, Proprietary and Confidential</a:t>
            </a:r>
            <a:endParaRPr lang="en-US" dirty="0"/>
          </a:p>
        </p:txBody>
      </p:sp>
      <p:sp>
        <p:nvSpPr>
          <p:cNvPr id="6" name="Slide Number Placeholder 5"/>
          <p:cNvSpPr>
            <a:spLocks noGrp="1"/>
          </p:cNvSpPr>
          <p:nvPr>
            <p:ph type="sldNum" sz="quarter" idx="4"/>
          </p:nvPr>
        </p:nvSpPr>
        <p:spPr>
          <a:xfrm>
            <a:off x="8659902" y="6356350"/>
            <a:ext cx="395197"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F6033A4-AAEB-C843-9C5C-FB5D4458FC3F}" type="slidenum">
              <a:rPr lang="en-US" smtClean="0"/>
              <a:pPr/>
              <a:t>‹#›</a:t>
            </a:fld>
            <a:endParaRPr lang="en-US" dirty="0"/>
          </a:p>
        </p:txBody>
      </p:sp>
      <p:sp>
        <p:nvSpPr>
          <p:cNvPr id="8" name="Rectangle 7"/>
          <p:cNvSpPr/>
          <p:nvPr userDrawn="1"/>
        </p:nvSpPr>
        <p:spPr>
          <a:xfrm>
            <a:off x="0" y="0"/>
            <a:ext cx="9144000" cy="101600"/>
          </a:xfrm>
          <a:prstGeom prst="rect">
            <a:avLst/>
          </a:prstGeom>
          <a:solidFill>
            <a:srgbClr val="FFD200"/>
          </a:solidFill>
          <a:ln w="9525" cap="flat" cmpd="sng" algn="ctr">
            <a:solidFill>
              <a:srgbClr val="FFD2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ysClr val="window" lastClr="FFFFFF"/>
              </a:solidFill>
              <a:effectLst/>
              <a:uLnTx/>
              <a:uFillTx/>
              <a:latin typeface="Calibri"/>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0" r:id="rId4"/>
    <p:sldLayoutId id="2147483652" r:id="rId5"/>
    <p:sldLayoutId id="2147483661" r:id="rId6"/>
    <p:sldLayoutId id="2147483653" r:id="rId7"/>
    <p:sldLayoutId id="2147483654" r:id="rId8"/>
    <p:sldLayoutId id="2147483655" r:id="rId9"/>
    <p:sldLayoutId id="2147483656" r:id="rId10"/>
    <p:sldLayoutId id="2147483657" r:id="rId11"/>
    <p:sldLayoutId id="2147483662" r:id="rId12"/>
    <p:sldLayoutId id="2147483663" r:id="rId13"/>
    <p:sldLayoutId id="2147483664" r:id="rId14"/>
    <p:sldLayoutId id="2147483665" r:id="rId15"/>
    <p:sldLayoutId id="2147483666" r:id="rId16"/>
    <p:sldLayoutId id="2147483667" r:id="rId17"/>
  </p:sldLayoutIdLst>
  <p:hf hdr="0"/>
  <p:txStyles>
    <p:titleStyle>
      <a:lvl1pPr algn="l" defTabSz="457200" rtl="0" eaLnBrk="1" latinLnBrk="0" hangingPunct="1">
        <a:spcBef>
          <a:spcPct val="0"/>
        </a:spcBef>
        <a:buNone/>
        <a:defRPr sz="3200" b="1" kern="1200" cap="all">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Modern Routing algorithm</a:t>
            </a:r>
          </a:p>
        </p:txBody>
      </p:sp>
      <p:sp>
        <p:nvSpPr>
          <p:cNvPr id="3" name="Subtitle 2"/>
          <p:cNvSpPr>
            <a:spLocks noGrp="1"/>
          </p:cNvSpPr>
          <p:nvPr>
            <p:ph type="subTitle" idx="1"/>
          </p:nvPr>
        </p:nvSpPr>
        <p:spPr>
          <a:xfrm>
            <a:off x="5823857" y="5142138"/>
            <a:ext cx="2644734" cy="421821"/>
          </a:xfrm>
        </p:spPr>
        <p:txBody>
          <a:bodyPr>
            <a:normAutofit/>
          </a:bodyPr>
          <a:lstStyle/>
          <a:p>
            <a:r>
              <a:rPr lang="en-US" dirty="0"/>
              <a:t>Xun Liu   	09-25-2018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dirty="0"/>
              <a:t>Routing basic</a:t>
            </a:r>
          </a:p>
        </p:txBody>
      </p:sp>
      <p:pic>
        <p:nvPicPr>
          <p:cNvPr id="9219"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5288" y="2997200"/>
            <a:ext cx="8077200"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Freeform 5"/>
          <p:cNvSpPr>
            <a:spLocks/>
          </p:cNvSpPr>
          <p:nvPr/>
        </p:nvSpPr>
        <p:spPr bwMode="auto">
          <a:xfrm>
            <a:off x="3300413" y="2951163"/>
            <a:ext cx="2940050" cy="2989262"/>
          </a:xfrm>
          <a:custGeom>
            <a:avLst/>
            <a:gdLst>
              <a:gd name="T0" fmla="*/ 557213 w 1852"/>
              <a:gd name="T1" fmla="*/ 2316162 h 1883"/>
              <a:gd name="T2" fmla="*/ 481013 w 1852"/>
              <a:gd name="T3" fmla="*/ 2135187 h 1883"/>
              <a:gd name="T4" fmla="*/ 376237 w 1852"/>
              <a:gd name="T5" fmla="*/ 1830387 h 1883"/>
              <a:gd name="T6" fmla="*/ 4763 w 1852"/>
              <a:gd name="T7" fmla="*/ 1420812 h 1883"/>
              <a:gd name="T8" fmla="*/ 347663 w 1852"/>
              <a:gd name="T9" fmla="*/ 1173162 h 1883"/>
              <a:gd name="T10" fmla="*/ 642938 w 1852"/>
              <a:gd name="T11" fmla="*/ 858838 h 1883"/>
              <a:gd name="T12" fmla="*/ 1100138 w 1852"/>
              <a:gd name="T13" fmla="*/ 611187 h 1883"/>
              <a:gd name="T14" fmla="*/ 1471612 w 1852"/>
              <a:gd name="T15" fmla="*/ 487362 h 1883"/>
              <a:gd name="T16" fmla="*/ 1633538 w 1852"/>
              <a:gd name="T17" fmla="*/ 277812 h 1883"/>
              <a:gd name="T18" fmla="*/ 1871663 w 1852"/>
              <a:gd name="T19" fmla="*/ 20637 h 1883"/>
              <a:gd name="T20" fmla="*/ 2300288 w 1852"/>
              <a:gd name="T21" fmla="*/ 153987 h 1883"/>
              <a:gd name="T22" fmla="*/ 2471738 w 1852"/>
              <a:gd name="T23" fmla="*/ 411163 h 1883"/>
              <a:gd name="T24" fmla="*/ 2681288 w 1852"/>
              <a:gd name="T25" fmla="*/ 849313 h 1883"/>
              <a:gd name="T26" fmla="*/ 2919413 w 1852"/>
              <a:gd name="T27" fmla="*/ 1182687 h 1883"/>
              <a:gd name="T28" fmla="*/ 2805113 w 1852"/>
              <a:gd name="T29" fmla="*/ 1477962 h 1883"/>
              <a:gd name="T30" fmla="*/ 2833688 w 1852"/>
              <a:gd name="T31" fmla="*/ 1773238 h 1883"/>
              <a:gd name="T32" fmla="*/ 2711450 w 1852"/>
              <a:gd name="T33" fmla="*/ 1990725 h 1883"/>
              <a:gd name="T34" fmla="*/ 2557463 w 1852"/>
              <a:gd name="T35" fmla="*/ 2316162 h 1883"/>
              <a:gd name="T36" fmla="*/ 2062163 w 1852"/>
              <a:gd name="T37" fmla="*/ 2506662 h 1883"/>
              <a:gd name="T38" fmla="*/ 1662113 w 1852"/>
              <a:gd name="T39" fmla="*/ 2916237 h 1883"/>
              <a:gd name="T40" fmla="*/ 1127125 w 1852"/>
              <a:gd name="T41" fmla="*/ 2854325 h 1883"/>
              <a:gd name="T42" fmla="*/ 984250 w 1852"/>
              <a:gd name="T43" fmla="*/ 2925762 h 1883"/>
              <a:gd name="T44" fmla="*/ 652463 w 1852"/>
              <a:gd name="T45" fmla="*/ 2468562 h 1883"/>
              <a:gd name="T46" fmla="*/ 557213 w 1852"/>
              <a:gd name="T47" fmla="*/ 2316162 h 188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52"/>
              <a:gd name="T73" fmla="*/ 0 h 1883"/>
              <a:gd name="T74" fmla="*/ 1852 w 1852"/>
              <a:gd name="T75" fmla="*/ 1883 h 188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52" h="1883">
                <a:moveTo>
                  <a:pt x="351" y="1459"/>
                </a:moveTo>
                <a:cubicBezTo>
                  <a:pt x="333" y="1424"/>
                  <a:pt x="322" y="1396"/>
                  <a:pt x="303" y="1345"/>
                </a:cubicBezTo>
                <a:cubicBezTo>
                  <a:pt x="284" y="1294"/>
                  <a:pt x="287" y="1228"/>
                  <a:pt x="237" y="1153"/>
                </a:cubicBezTo>
                <a:cubicBezTo>
                  <a:pt x="187" y="1078"/>
                  <a:pt x="6" y="964"/>
                  <a:pt x="3" y="895"/>
                </a:cubicBezTo>
                <a:cubicBezTo>
                  <a:pt x="0" y="826"/>
                  <a:pt x="152" y="798"/>
                  <a:pt x="219" y="739"/>
                </a:cubicBezTo>
                <a:cubicBezTo>
                  <a:pt x="286" y="680"/>
                  <a:pt x="326" y="600"/>
                  <a:pt x="405" y="541"/>
                </a:cubicBezTo>
                <a:cubicBezTo>
                  <a:pt x="484" y="482"/>
                  <a:pt x="606" y="424"/>
                  <a:pt x="693" y="385"/>
                </a:cubicBezTo>
                <a:cubicBezTo>
                  <a:pt x="780" y="346"/>
                  <a:pt x="871" y="342"/>
                  <a:pt x="927" y="307"/>
                </a:cubicBezTo>
                <a:cubicBezTo>
                  <a:pt x="983" y="272"/>
                  <a:pt x="987" y="224"/>
                  <a:pt x="1029" y="175"/>
                </a:cubicBezTo>
                <a:cubicBezTo>
                  <a:pt x="1071" y="126"/>
                  <a:pt x="1109" y="26"/>
                  <a:pt x="1179" y="13"/>
                </a:cubicBezTo>
                <a:cubicBezTo>
                  <a:pt x="1249" y="0"/>
                  <a:pt x="1386" y="56"/>
                  <a:pt x="1449" y="97"/>
                </a:cubicBezTo>
                <a:cubicBezTo>
                  <a:pt x="1512" y="138"/>
                  <a:pt x="1517" y="186"/>
                  <a:pt x="1557" y="259"/>
                </a:cubicBezTo>
                <a:cubicBezTo>
                  <a:pt x="1597" y="332"/>
                  <a:pt x="1642" y="454"/>
                  <a:pt x="1689" y="535"/>
                </a:cubicBezTo>
                <a:cubicBezTo>
                  <a:pt x="1736" y="616"/>
                  <a:pt x="1826" y="679"/>
                  <a:pt x="1839" y="745"/>
                </a:cubicBezTo>
                <a:cubicBezTo>
                  <a:pt x="1852" y="811"/>
                  <a:pt x="1776" y="869"/>
                  <a:pt x="1767" y="931"/>
                </a:cubicBezTo>
                <a:cubicBezTo>
                  <a:pt x="1758" y="993"/>
                  <a:pt x="1795" y="1063"/>
                  <a:pt x="1785" y="1117"/>
                </a:cubicBezTo>
                <a:cubicBezTo>
                  <a:pt x="1775" y="1171"/>
                  <a:pt x="1737" y="1197"/>
                  <a:pt x="1708" y="1254"/>
                </a:cubicBezTo>
                <a:cubicBezTo>
                  <a:pt x="1679" y="1311"/>
                  <a:pt x="1679" y="1405"/>
                  <a:pt x="1611" y="1459"/>
                </a:cubicBezTo>
                <a:cubicBezTo>
                  <a:pt x="1543" y="1513"/>
                  <a:pt x="1393" y="1516"/>
                  <a:pt x="1299" y="1579"/>
                </a:cubicBezTo>
                <a:cubicBezTo>
                  <a:pt x="1205" y="1642"/>
                  <a:pt x="1145" y="1801"/>
                  <a:pt x="1047" y="1837"/>
                </a:cubicBezTo>
                <a:cubicBezTo>
                  <a:pt x="949" y="1873"/>
                  <a:pt x="781" y="1797"/>
                  <a:pt x="710" y="1798"/>
                </a:cubicBezTo>
                <a:cubicBezTo>
                  <a:pt x="639" y="1799"/>
                  <a:pt x="670" y="1883"/>
                  <a:pt x="620" y="1843"/>
                </a:cubicBezTo>
                <a:cubicBezTo>
                  <a:pt x="570" y="1803"/>
                  <a:pt x="456" y="1619"/>
                  <a:pt x="411" y="1555"/>
                </a:cubicBezTo>
                <a:cubicBezTo>
                  <a:pt x="366" y="1491"/>
                  <a:pt x="362" y="1486"/>
                  <a:pt x="351" y="1459"/>
                </a:cubicBezTo>
                <a:close/>
              </a:path>
            </a:pathLst>
          </a:custGeom>
          <a:noFill/>
          <a:ln w="28575" cap="flat" cmpd="sng">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21" name="Freeform 6"/>
          <p:cNvSpPr>
            <a:spLocks/>
          </p:cNvSpPr>
          <p:nvPr/>
        </p:nvSpPr>
        <p:spPr bwMode="auto">
          <a:xfrm>
            <a:off x="3381375" y="4649788"/>
            <a:ext cx="1354138" cy="1387475"/>
          </a:xfrm>
          <a:custGeom>
            <a:avLst/>
            <a:gdLst>
              <a:gd name="T0" fmla="*/ 1228725 w 853"/>
              <a:gd name="T1" fmla="*/ 579438 h 874"/>
              <a:gd name="T2" fmla="*/ 1028700 w 853"/>
              <a:gd name="T3" fmla="*/ 569913 h 874"/>
              <a:gd name="T4" fmla="*/ 876300 w 853"/>
              <a:gd name="T5" fmla="*/ 541338 h 874"/>
              <a:gd name="T6" fmla="*/ 809625 w 853"/>
              <a:gd name="T7" fmla="*/ 236538 h 874"/>
              <a:gd name="T8" fmla="*/ 666750 w 853"/>
              <a:gd name="T9" fmla="*/ 36513 h 874"/>
              <a:gd name="T10" fmla="*/ 476250 w 853"/>
              <a:gd name="T11" fmla="*/ 36513 h 874"/>
              <a:gd name="T12" fmla="*/ 390525 w 853"/>
              <a:gd name="T13" fmla="*/ 255588 h 874"/>
              <a:gd name="T14" fmla="*/ 57150 w 853"/>
              <a:gd name="T15" fmla="*/ 284163 h 874"/>
              <a:gd name="T16" fmla="*/ 47625 w 853"/>
              <a:gd name="T17" fmla="*/ 465138 h 874"/>
              <a:gd name="T18" fmla="*/ 104775 w 853"/>
              <a:gd name="T19" fmla="*/ 617538 h 874"/>
              <a:gd name="T20" fmla="*/ 114300 w 853"/>
              <a:gd name="T21" fmla="*/ 760412 h 874"/>
              <a:gd name="T22" fmla="*/ 266700 w 853"/>
              <a:gd name="T23" fmla="*/ 1008063 h 874"/>
              <a:gd name="T24" fmla="*/ 419100 w 853"/>
              <a:gd name="T25" fmla="*/ 1150938 h 874"/>
              <a:gd name="T26" fmla="*/ 485775 w 853"/>
              <a:gd name="T27" fmla="*/ 1331913 h 874"/>
              <a:gd name="T28" fmla="*/ 638175 w 853"/>
              <a:gd name="T29" fmla="*/ 1379538 h 874"/>
              <a:gd name="T30" fmla="*/ 885825 w 853"/>
              <a:gd name="T31" fmla="*/ 1379538 h 874"/>
              <a:gd name="T32" fmla="*/ 1133475 w 853"/>
              <a:gd name="T33" fmla="*/ 1350963 h 874"/>
              <a:gd name="T34" fmla="*/ 1295400 w 853"/>
              <a:gd name="T35" fmla="*/ 1217613 h 874"/>
              <a:gd name="T36" fmla="*/ 1343025 w 853"/>
              <a:gd name="T37" fmla="*/ 979488 h 874"/>
              <a:gd name="T38" fmla="*/ 1333500 w 853"/>
              <a:gd name="T39" fmla="*/ 827088 h 874"/>
              <a:gd name="T40" fmla="*/ 1228725 w 853"/>
              <a:gd name="T41" fmla="*/ 579438 h 8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53"/>
              <a:gd name="T64" fmla="*/ 0 h 874"/>
              <a:gd name="T65" fmla="*/ 853 w 853"/>
              <a:gd name="T66" fmla="*/ 874 h 87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53" h="874">
                <a:moveTo>
                  <a:pt x="774" y="365"/>
                </a:moveTo>
                <a:cubicBezTo>
                  <a:pt x="742" y="338"/>
                  <a:pt x="685" y="363"/>
                  <a:pt x="648" y="359"/>
                </a:cubicBezTo>
                <a:cubicBezTo>
                  <a:pt x="611" y="355"/>
                  <a:pt x="575" y="376"/>
                  <a:pt x="552" y="341"/>
                </a:cubicBezTo>
                <a:cubicBezTo>
                  <a:pt x="529" y="306"/>
                  <a:pt x="532" y="202"/>
                  <a:pt x="510" y="149"/>
                </a:cubicBezTo>
                <a:cubicBezTo>
                  <a:pt x="488" y="96"/>
                  <a:pt x="455" y="44"/>
                  <a:pt x="420" y="23"/>
                </a:cubicBezTo>
                <a:cubicBezTo>
                  <a:pt x="385" y="2"/>
                  <a:pt x="329" y="0"/>
                  <a:pt x="300" y="23"/>
                </a:cubicBezTo>
                <a:cubicBezTo>
                  <a:pt x="271" y="46"/>
                  <a:pt x="290" y="135"/>
                  <a:pt x="246" y="161"/>
                </a:cubicBezTo>
                <a:cubicBezTo>
                  <a:pt x="202" y="187"/>
                  <a:pt x="72" y="157"/>
                  <a:pt x="36" y="179"/>
                </a:cubicBezTo>
                <a:cubicBezTo>
                  <a:pt x="0" y="201"/>
                  <a:pt x="25" y="258"/>
                  <a:pt x="30" y="293"/>
                </a:cubicBezTo>
                <a:cubicBezTo>
                  <a:pt x="35" y="328"/>
                  <a:pt x="59" y="358"/>
                  <a:pt x="66" y="389"/>
                </a:cubicBezTo>
                <a:cubicBezTo>
                  <a:pt x="73" y="420"/>
                  <a:pt x="55" y="438"/>
                  <a:pt x="72" y="479"/>
                </a:cubicBezTo>
                <a:cubicBezTo>
                  <a:pt x="89" y="520"/>
                  <a:pt x="136" y="594"/>
                  <a:pt x="168" y="635"/>
                </a:cubicBezTo>
                <a:cubicBezTo>
                  <a:pt x="200" y="676"/>
                  <a:pt x="241" y="691"/>
                  <a:pt x="264" y="725"/>
                </a:cubicBezTo>
                <a:cubicBezTo>
                  <a:pt x="287" y="759"/>
                  <a:pt x="283" y="815"/>
                  <a:pt x="306" y="839"/>
                </a:cubicBezTo>
                <a:cubicBezTo>
                  <a:pt x="329" y="863"/>
                  <a:pt x="360" y="864"/>
                  <a:pt x="402" y="869"/>
                </a:cubicBezTo>
                <a:cubicBezTo>
                  <a:pt x="444" y="874"/>
                  <a:pt x="506" y="872"/>
                  <a:pt x="558" y="869"/>
                </a:cubicBezTo>
                <a:cubicBezTo>
                  <a:pt x="610" y="866"/>
                  <a:pt x="671" y="868"/>
                  <a:pt x="714" y="851"/>
                </a:cubicBezTo>
                <a:cubicBezTo>
                  <a:pt x="757" y="834"/>
                  <a:pt x="794" y="806"/>
                  <a:pt x="816" y="767"/>
                </a:cubicBezTo>
                <a:cubicBezTo>
                  <a:pt x="838" y="728"/>
                  <a:pt x="842" y="658"/>
                  <a:pt x="846" y="617"/>
                </a:cubicBezTo>
                <a:cubicBezTo>
                  <a:pt x="850" y="576"/>
                  <a:pt x="853" y="564"/>
                  <a:pt x="840" y="521"/>
                </a:cubicBezTo>
                <a:cubicBezTo>
                  <a:pt x="827" y="478"/>
                  <a:pt x="806" y="392"/>
                  <a:pt x="774" y="365"/>
                </a:cubicBezTo>
                <a:close/>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22" name="Freeform 7"/>
          <p:cNvSpPr>
            <a:spLocks/>
          </p:cNvSpPr>
          <p:nvPr/>
        </p:nvSpPr>
        <p:spPr bwMode="auto">
          <a:xfrm>
            <a:off x="4156075" y="3633788"/>
            <a:ext cx="1281113" cy="1620837"/>
          </a:xfrm>
          <a:custGeom>
            <a:avLst/>
            <a:gdLst>
              <a:gd name="T0" fmla="*/ 463550 w 807"/>
              <a:gd name="T1" fmla="*/ 1604962 h 1021"/>
              <a:gd name="T2" fmla="*/ 406400 w 807"/>
              <a:gd name="T3" fmla="*/ 1462087 h 1021"/>
              <a:gd name="T4" fmla="*/ 406400 w 807"/>
              <a:gd name="T5" fmla="*/ 1281112 h 1021"/>
              <a:gd name="T6" fmla="*/ 377825 w 807"/>
              <a:gd name="T7" fmla="*/ 1138237 h 1021"/>
              <a:gd name="T8" fmla="*/ 311150 w 807"/>
              <a:gd name="T9" fmla="*/ 966787 h 1021"/>
              <a:gd name="T10" fmla="*/ 149225 w 807"/>
              <a:gd name="T11" fmla="*/ 833437 h 1021"/>
              <a:gd name="T12" fmla="*/ 34925 w 807"/>
              <a:gd name="T13" fmla="*/ 728662 h 1021"/>
              <a:gd name="T14" fmla="*/ 15875 w 807"/>
              <a:gd name="T15" fmla="*/ 623887 h 1021"/>
              <a:gd name="T16" fmla="*/ 130175 w 807"/>
              <a:gd name="T17" fmla="*/ 519112 h 1021"/>
              <a:gd name="T18" fmla="*/ 368300 w 807"/>
              <a:gd name="T19" fmla="*/ 452437 h 1021"/>
              <a:gd name="T20" fmla="*/ 482600 w 807"/>
              <a:gd name="T21" fmla="*/ 366712 h 1021"/>
              <a:gd name="T22" fmla="*/ 558800 w 807"/>
              <a:gd name="T23" fmla="*/ 319087 h 1021"/>
              <a:gd name="T24" fmla="*/ 806450 w 807"/>
              <a:gd name="T25" fmla="*/ 185737 h 1021"/>
              <a:gd name="T26" fmla="*/ 968375 w 807"/>
              <a:gd name="T27" fmla="*/ 23812 h 1021"/>
              <a:gd name="T28" fmla="*/ 1101725 w 807"/>
              <a:gd name="T29" fmla="*/ 42862 h 1021"/>
              <a:gd name="T30" fmla="*/ 1177925 w 807"/>
              <a:gd name="T31" fmla="*/ 204787 h 1021"/>
              <a:gd name="T32" fmla="*/ 1139825 w 807"/>
              <a:gd name="T33" fmla="*/ 471487 h 1021"/>
              <a:gd name="T34" fmla="*/ 1235075 w 807"/>
              <a:gd name="T35" fmla="*/ 604837 h 1021"/>
              <a:gd name="T36" fmla="*/ 1273175 w 807"/>
              <a:gd name="T37" fmla="*/ 804862 h 1021"/>
              <a:gd name="T38" fmla="*/ 1273175 w 807"/>
              <a:gd name="T39" fmla="*/ 938212 h 1021"/>
              <a:gd name="T40" fmla="*/ 1254125 w 807"/>
              <a:gd name="T41" fmla="*/ 1071562 h 1021"/>
              <a:gd name="T42" fmla="*/ 1111250 w 807"/>
              <a:gd name="T43" fmla="*/ 1195387 h 1021"/>
              <a:gd name="T44" fmla="*/ 863600 w 807"/>
              <a:gd name="T45" fmla="*/ 1357312 h 1021"/>
              <a:gd name="T46" fmla="*/ 749300 w 807"/>
              <a:gd name="T47" fmla="*/ 1423987 h 1021"/>
              <a:gd name="T48" fmla="*/ 644525 w 807"/>
              <a:gd name="T49" fmla="*/ 1557337 h 1021"/>
              <a:gd name="T50" fmla="*/ 463550 w 807"/>
              <a:gd name="T51" fmla="*/ 1604962 h 10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07"/>
              <a:gd name="T79" fmla="*/ 0 h 1021"/>
              <a:gd name="T80" fmla="*/ 807 w 807"/>
              <a:gd name="T81" fmla="*/ 1021 h 102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07" h="1021">
                <a:moveTo>
                  <a:pt x="292" y="1011"/>
                </a:moveTo>
                <a:cubicBezTo>
                  <a:pt x="267" y="1001"/>
                  <a:pt x="262" y="955"/>
                  <a:pt x="256" y="921"/>
                </a:cubicBezTo>
                <a:cubicBezTo>
                  <a:pt x="250" y="887"/>
                  <a:pt x="259" y="841"/>
                  <a:pt x="256" y="807"/>
                </a:cubicBezTo>
                <a:cubicBezTo>
                  <a:pt x="253" y="773"/>
                  <a:pt x="248" y="750"/>
                  <a:pt x="238" y="717"/>
                </a:cubicBezTo>
                <a:cubicBezTo>
                  <a:pt x="228" y="684"/>
                  <a:pt x="220" y="641"/>
                  <a:pt x="196" y="609"/>
                </a:cubicBezTo>
                <a:cubicBezTo>
                  <a:pt x="172" y="577"/>
                  <a:pt x="123" y="550"/>
                  <a:pt x="94" y="525"/>
                </a:cubicBezTo>
                <a:cubicBezTo>
                  <a:pt x="65" y="500"/>
                  <a:pt x="36" y="481"/>
                  <a:pt x="22" y="459"/>
                </a:cubicBezTo>
                <a:cubicBezTo>
                  <a:pt x="8" y="437"/>
                  <a:pt x="0" y="415"/>
                  <a:pt x="10" y="393"/>
                </a:cubicBezTo>
                <a:cubicBezTo>
                  <a:pt x="20" y="371"/>
                  <a:pt x="45" y="345"/>
                  <a:pt x="82" y="327"/>
                </a:cubicBezTo>
                <a:cubicBezTo>
                  <a:pt x="119" y="309"/>
                  <a:pt x="195" y="301"/>
                  <a:pt x="232" y="285"/>
                </a:cubicBezTo>
                <a:cubicBezTo>
                  <a:pt x="269" y="269"/>
                  <a:pt x="284" y="245"/>
                  <a:pt x="304" y="231"/>
                </a:cubicBezTo>
                <a:cubicBezTo>
                  <a:pt x="324" y="217"/>
                  <a:pt x="318" y="220"/>
                  <a:pt x="352" y="201"/>
                </a:cubicBezTo>
                <a:cubicBezTo>
                  <a:pt x="386" y="182"/>
                  <a:pt x="465" y="148"/>
                  <a:pt x="508" y="117"/>
                </a:cubicBezTo>
                <a:cubicBezTo>
                  <a:pt x="551" y="86"/>
                  <a:pt x="579" y="30"/>
                  <a:pt x="610" y="15"/>
                </a:cubicBezTo>
                <a:cubicBezTo>
                  <a:pt x="641" y="0"/>
                  <a:pt x="672" y="8"/>
                  <a:pt x="694" y="27"/>
                </a:cubicBezTo>
                <a:cubicBezTo>
                  <a:pt x="716" y="46"/>
                  <a:pt x="738" y="84"/>
                  <a:pt x="742" y="129"/>
                </a:cubicBezTo>
                <a:cubicBezTo>
                  <a:pt x="746" y="174"/>
                  <a:pt x="712" y="255"/>
                  <a:pt x="718" y="297"/>
                </a:cubicBezTo>
                <a:cubicBezTo>
                  <a:pt x="724" y="339"/>
                  <a:pt x="764" y="346"/>
                  <a:pt x="778" y="381"/>
                </a:cubicBezTo>
                <a:cubicBezTo>
                  <a:pt x="792" y="416"/>
                  <a:pt x="798" y="472"/>
                  <a:pt x="802" y="507"/>
                </a:cubicBezTo>
                <a:cubicBezTo>
                  <a:pt x="806" y="542"/>
                  <a:pt x="804" y="563"/>
                  <a:pt x="802" y="591"/>
                </a:cubicBezTo>
                <a:cubicBezTo>
                  <a:pt x="800" y="619"/>
                  <a:pt x="807" y="648"/>
                  <a:pt x="790" y="675"/>
                </a:cubicBezTo>
                <a:cubicBezTo>
                  <a:pt x="773" y="702"/>
                  <a:pt x="741" y="723"/>
                  <a:pt x="700" y="753"/>
                </a:cubicBezTo>
                <a:cubicBezTo>
                  <a:pt x="659" y="783"/>
                  <a:pt x="582" y="831"/>
                  <a:pt x="544" y="855"/>
                </a:cubicBezTo>
                <a:cubicBezTo>
                  <a:pt x="506" y="879"/>
                  <a:pt x="495" y="876"/>
                  <a:pt x="472" y="897"/>
                </a:cubicBezTo>
                <a:cubicBezTo>
                  <a:pt x="449" y="918"/>
                  <a:pt x="434" y="964"/>
                  <a:pt x="406" y="981"/>
                </a:cubicBezTo>
                <a:cubicBezTo>
                  <a:pt x="378" y="998"/>
                  <a:pt x="317" y="1021"/>
                  <a:pt x="292" y="1011"/>
                </a:cubicBezTo>
                <a:close/>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23" name="Rectangle 9"/>
          <p:cNvSpPr>
            <a:spLocks noChangeArrowheads="1"/>
          </p:cNvSpPr>
          <p:nvPr/>
        </p:nvSpPr>
        <p:spPr bwMode="auto">
          <a:xfrm>
            <a:off x="6953250" y="4267200"/>
            <a:ext cx="1581150" cy="428625"/>
          </a:xfrm>
          <a:prstGeom prst="rect">
            <a:avLst/>
          </a:prstGeom>
          <a:solidFill>
            <a:schemeClr val="bg1"/>
          </a:solidFill>
          <a:ln w="9525">
            <a:solidFill>
              <a:schemeClr val="bg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9224" name="Text Box 8"/>
          <p:cNvSpPr txBox="1">
            <a:spLocks noChangeArrowheads="1"/>
          </p:cNvSpPr>
          <p:nvPr/>
        </p:nvSpPr>
        <p:spPr bwMode="auto">
          <a:xfrm>
            <a:off x="6842125" y="3389313"/>
            <a:ext cx="23018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a:t>Bidirectional search (from Bayreuth and from Erlangen)</a:t>
            </a:r>
          </a:p>
        </p:txBody>
      </p:sp>
      <p:sp>
        <p:nvSpPr>
          <p:cNvPr id="9225" name="Rectangle 11"/>
          <p:cNvSpPr>
            <a:spLocks noGrp="1" noChangeArrowheads="1"/>
          </p:cNvSpPr>
          <p:nvPr>
            <p:ph type="body" idx="1"/>
          </p:nvPr>
        </p:nvSpPr>
        <p:spPr>
          <a:xfrm>
            <a:off x="457200" y="1341438"/>
            <a:ext cx="8229600" cy="2249487"/>
          </a:xfrm>
          <a:noFill/>
        </p:spPr>
        <p:txBody>
          <a:bodyPr/>
          <a:lstStyle/>
          <a:p>
            <a:pPr>
              <a:buFontTx/>
              <a:buChar char="•"/>
            </a:pPr>
            <a:r>
              <a:rPr lang="en-US" altLang="en-US" sz="2400" dirty="0"/>
              <a:t>Bi-directional Dijkstra’s shortest path algorithm</a:t>
            </a:r>
          </a:p>
        </p:txBody>
      </p:sp>
    </p:spTree>
    <p:extLst>
      <p:ext uri="{BB962C8B-B14F-4D97-AF65-F5344CB8AC3E}">
        <p14:creationId xmlns:p14="http://schemas.microsoft.com/office/powerpoint/2010/main" val="3237484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dirty="0"/>
              <a:t>Routing basic</a:t>
            </a:r>
          </a:p>
        </p:txBody>
      </p:sp>
      <p:pic>
        <p:nvPicPr>
          <p:cNvPr id="10243"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5288" y="2997200"/>
            <a:ext cx="8077200"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Freeform 5"/>
          <p:cNvSpPr>
            <a:spLocks/>
          </p:cNvSpPr>
          <p:nvPr/>
        </p:nvSpPr>
        <p:spPr bwMode="auto">
          <a:xfrm>
            <a:off x="3300413" y="2951163"/>
            <a:ext cx="2940050" cy="2989262"/>
          </a:xfrm>
          <a:custGeom>
            <a:avLst/>
            <a:gdLst>
              <a:gd name="T0" fmla="*/ 557213 w 1852"/>
              <a:gd name="T1" fmla="*/ 2316162 h 1883"/>
              <a:gd name="T2" fmla="*/ 481013 w 1852"/>
              <a:gd name="T3" fmla="*/ 2135187 h 1883"/>
              <a:gd name="T4" fmla="*/ 376237 w 1852"/>
              <a:gd name="T5" fmla="*/ 1830387 h 1883"/>
              <a:gd name="T6" fmla="*/ 4763 w 1852"/>
              <a:gd name="T7" fmla="*/ 1420812 h 1883"/>
              <a:gd name="T8" fmla="*/ 347663 w 1852"/>
              <a:gd name="T9" fmla="*/ 1173162 h 1883"/>
              <a:gd name="T10" fmla="*/ 642938 w 1852"/>
              <a:gd name="T11" fmla="*/ 858838 h 1883"/>
              <a:gd name="T12" fmla="*/ 1100138 w 1852"/>
              <a:gd name="T13" fmla="*/ 611187 h 1883"/>
              <a:gd name="T14" fmla="*/ 1471612 w 1852"/>
              <a:gd name="T15" fmla="*/ 487362 h 1883"/>
              <a:gd name="T16" fmla="*/ 1633538 w 1852"/>
              <a:gd name="T17" fmla="*/ 277812 h 1883"/>
              <a:gd name="T18" fmla="*/ 1871663 w 1852"/>
              <a:gd name="T19" fmla="*/ 20637 h 1883"/>
              <a:gd name="T20" fmla="*/ 2300288 w 1852"/>
              <a:gd name="T21" fmla="*/ 153987 h 1883"/>
              <a:gd name="T22" fmla="*/ 2471738 w 1852"/>
              <a:gd name="T23" fmla="*/ 411163 h 1883"/>
              <a:gd name="T24" fmla="*/ 2681288 w 1852"/>
              <a:gd name="T25" fmla="*/ 849313 h 1883"/>
              <a:gd name="T26" fmla="*/ 2919413 w 1852"/>
              <a:gd name="T27" fmla="*/ 1182687 h 1883"/>
              <a:gd name="T28" fmla="*/ 2805113 w 1852"/>
              <a:gd name="T29" fmla="*/ 1477962 h 1883"/>
              <a:gd name="T30" fmla="*/ 2833688 w 1852"/>
              <a:gd name="T31" fmla="*/ 1773238 h 1883"/>
              <a:gd name="T32" fmla="*/ 2711450 w 1852"/>
              <a:gd name="T33" fmla="*/ 1990725 h 1883"/>
              <a:gd name="T34" fmla="*/ 2557463 w 1852"/>
              <a:gd name="T35" fmla="*/ 2316162 h 1883"/>
              <a:gd name="T36" fmla="*/ 2062163 w 1852"/>
              <a:gd name="T37" fmla="*/ 2506662 h 1883"/>
              <a:gd name="T38" fmla="*/ 1662113 w 1852"/>
              <a:gd name="T39" fmla="*/ 2916237 h 1883"/>
              <a:gd name="T40" fmla="*/ 1127125 w 1852"/>
              <a:gd name="T41" fmla="*/ 2854325 h 1883"/>
              <a:gd name="T42" fmla="*/ 984250 w 1852"/>
              <a:gd name="T43" fmla="*/ 2925762 h 1883"/>
              <a:gd name="T44" fmla="*/ 652463 w 1852"/>
              <a:gd name="T45" fmla="*/ 2468562 h 1883"/>
              <a:gd name="T46" fmla="*/ 557213 w 1852"/>
              <a:gd name="T47" fmla="*/ 2316162 h 188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52"/>
              <a:gd name="T73" fmla="*/ 0 h 1883"/>
              <a:gd name="T74" fmla="*/ 1852 w 1852"/>
              <a:gd name="T75" fmla="*/ 1883 h 188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52" h="1883">
                <a:moveTo>
                  <a:pt x="351" y="1459"/>
                </a:moveTo>
                <a:cubicBezTo>
                  <a:pt x="333" y="1424"/>
                  <a:pt x="322" y="1396"/>
                  <a:pt x="303" y="1345"/>
                </a:cubicBezTo>
                <a:cubicBezTo>
                  <a:pt x="284" y="1294"/>
                  <a:pt x="287" y="1228"/>
                  <a:pt x="237" y="1153"/>
                </a:cubicBezTo>
                <a:cubicBezTo>
                  <a:pt x="187" y="1078"/>
                  <a:pt x="6" y="964"/>
                  <a:pt x="3" y="895"/>
                </a:cubicBezTo>
                <a:cubicBezTo>
                  <a:pt x="0" y="826"/>
                  <a:pt x="152" y="798"/>
                  <a:pt x="219" y="739"/>
                </a:cubicBezTo>
                <a:cubicBezTo>
                  <a:pt x="286" y="680"/>
                  <a:pt x="326" y="600"/>
                  <a:pt x="405" y="541"/>
                </a:cubicBezTo>
                <a:cubicBezTo>
                  <a:pt x="484" y="482"/>
                  <a:pt x="606" y="424"/>
                  <a:pt x="693" y="385"/>
                </a:cubicBezTo>
                <a:cubicBezTo>
                  <a:pt x="780" y="346"/>
                  <a:pt x="871" y="342"/>
                  <a:pt x="927" y="307"/>
                </a:cubicBezTo>
                <a:cubicBezTo>
                  <a:pt x="983" y="272"/>
                  <a:pt x="987" y="224"/>
                  <a:pt x="1029" y="175"/>
                </a:cubicBezTo>
                <a:cubicBezTo>
                  <a:pt x="1071" y="126"/>
                  <a:pt x="1109" y="26"/>
                  <a:pt x="1179" y="13"/>
                </a:cubicBezTo>
                <a:cubicBezTo>
                  <a:pt x="1249" y="0"/>
                  <a:pt x="1386" y="56"/>
                  <a:pt x="1449" y="97"/>
                </a:cubicBezTo>
                <a:cubicBezTo>
                  <a:pt x="1512" y="138"/>
                  <a:pt x="1517" y="186"/>
                  <a:pt x="1557" y="259"/>
                </a:cubicBezTo>
                <a:cubicBezTo>
                  <a:pt x="1597" y="332"/>
                  <a:pt x="1642" y="454"/>
                  <a:pt x="1689" y="535"/>
                </a:cubicBezTo>
                <a:cubicBezTo>
                  <a:pt x="1736" y="616"/>
                  <a:pt x="1826" y="679"/>
                  <a:pt x="1839" y="745"/>
                </a:cubicBezTo>
                <a:cubicBezTo>
                  <a:pt x="1852" y="811"/>
                  <a:pt x="1776" y="869"/>
                  <a:pt x="1767" y="931"/>
                </a:cubicBezTo>
                <a:cubicBezTo>
                  <a:pt x="1758" y="993"/>
                  <a:pt x="1795" y="1063"/>
                  <a:pt x="1785" y="1117"/>
                </a:cubicBezTo>
                <a:cubicBezTo>
                  <a:pt x="1775" y="1171"/>
                  <a:pt x="1737" y="1197"/>
                  <a:pt x="1708" y="1254"/>
                </a:cubicBezTo>
                <a:cubicBezTo>
                  <a:pt x="1679" y="1311"/>
                  <a:pt x="1679" y="1405"/>
                  <a:pt x="1611" y="1459"/>
                </a:cubicBezTo>
                <a:cubicBezTo>
                  <a:pt x="1543" y="1513"/>
                  <a:pt x="1393" y="1516"/>
                  <a:pt x="1299" y="1579"/>
                </a:cubicBezTo>
                <a:cubicBezTo>
                  <a:pt x="1205" y="1642"/>
                  <a:pt x="1145" y="1801"/>
                  <a:pt x="1047" y="1837"/>
                </a:cubicBezTo>
                <a:cubicBezTo>
                  <a:pt x="949" y="1873"/>
                  <a:pt x="781" y="1797"/>
                  <a:pt x="710" y="1798"/>
                </a:cubicBezTo>
                <a:cubicBezTo>
                  <a:pt x="639" y="1799"/>
                  <a:pt x="670" y="1883"/>
                  <a:pt x="620" y="1843"/>
                </a:cubicBezTo>
                <a:cubicBezTo>
                  <a:pt x="570" y="1803"/>
                  <a:pt x="456" y="1619"/>
                  <a:pt x="411" y="1555"/>
                </a:cubicBezTo>
                <a:cubicBezTo>
                  <a:pt x="366" y="1491"/>
                  <a:pt x="362" y="1486"/>
                  <a:pt x="351" y="1459"/>
                </a:cubicBezTo>
                <a:close/>
              </a:path>
            </a:pathLst>
          </a:custGeom>
          <a:solidFill>
            <a:srgbClr val="00FF00">
              <a:alpha val="25098"/>
            </a:srgbClr>
          </a:solidFill>
          <a:ln w="28575" cap="flat" cmpd="sng">
            <a:solidFill>
              <a:schemeClr val="tx1"/>
            </a:solidFill>
            <a:prstDash val="sysDot"/>
            <a:round/>
            <a:headEnd/>
            <a:tailEnd/>
          </a:ln>
        </p:spPr>
        <p:txBody>
          <a:bodyPr/>
          <a:lstStyle/>
          <a:p>
            <a:endParaRPr lang="en-US"/>
          </a:p>
        </p:txBody>
      </p:sp>
      <p:sp>
        <p:nvSpPr>
          <p:cNvPr id="10245" name="Freeform 6"/>
          <p:cNvSpPr>
            <a:spLocks/>
          </p:cNvSpPr>
          <p:nvPr/>
        </p:nvSpPr>
        <p:spPr bwMode="auto">
          <a:xfrm>
            <a:off x="3381375" y="4649788"/>
            <a:ext cx="1354138" cy="1387475"/>
          </a:xfrm>
          <a:custGeom>
            <a:avLst/>
            <a:gdLst>
              <a:gd name="T0" fmla="*/ 1228725 w 853"/>
              <a:gd name="T1" fmla="*/ 579438 h 874"/>
              <a:gd name="T2" fmla="*/ 1028700 w 853"/>
              <a:gd name="T3" fmla="*/ 569913 h 874"/>
              <a:gd name="T4" fmla="*/ 876300 w 853"/>
              <a:gd name="T5" fmla="*/ 541338 h 874"/>
              <a:gd name="T6" fmla="*/ 809625 w 853"/>
              <a:gd name="T7" fmla="*/ 236538 h 874"/>
              <a:gd name="T8" fmla="*/ 666750 w 853"/>
              <a:gd name="T9" fmla="*/ 36513 h 874"/>
              <a:gd name="T10" fmla="*/ 476250 w 853"/>
              <a:gd name="T11" fmla="*/ 36513 h 874"/>
              <a:gd name="T12" fmla="*/ 390525 w 853"/>
              <a:gd name="T13" fmla="*/ 255588 h 874"/>
              <a:gd name="T14" fmla="*/ 57150 w 853"/>
              <a:gd name="T15" fmla="*/ 284163 h 874"/>
              <a:gd name="T16" fmla="*/ 47625 w 853"/>
              <a:gd name="T17" fmla="*/ 465138 h 874"/>
              <a:gd name="T18" fmla="*/ 104775 w 853"/>
              <a:gd name="T19" fmla="*/ 617538 h 874"/>
              <a:gd name="T20" fmla="*/ 114300 w 853"/>
              <a:gd name="T21" fmla="*/ 760412 h 874"/>
              <a:gd name="T22" fmla="*/ 266700 w 853"/>
              <a:gd name="T23" fmla="*/ 1008063 h 874"/>
              <a:gd name="T24" fmla="*/ 419100 w 853"/>
              <a:gd name="T25" fmla="*/ 1150938 h 874"/>
              <a:gd name="T26" fmla="*/ 485775 w 853"/>
              <a:gd name="T27" fmla="*/ 1331913 h 874"/>
              <a:gd name="T28" fmla="*/ 638175 w 853"/>
              <a:gd name="T29" fmla="*/ 1379538 h 874"/>
              <a:gd name="T30" fmla="*/ 885825 w 853"/>
              <a:gd name="T31" fmla="*/ 1379538 h 874"/>
              <a:gd name="T32" fmla="*/ 1133475 w 853"/>
              <a:gd name="T33" fmla="*/ 1350963 h 874"/>
              <a:gd name="T34" fmla="*/ 1295400 w 853"/>
              <a:gd name="T35" fmla="*/ 1217613 h 874"/>
              <a:gd name="T36" fmla="*/ 1343025 w 853"/>
              <a:gd name="T37" fmla="*/ 979488 h 874"/>
              <a:gd name="T38" fmla="*/ 1333500 w 853"/>
              <a:gd name="T39" fmla="*/ 827088 h 874"/>
              <a:gd name="T40" fmla="*/ 1228725 w 853"/>
              <a:gd name="T41" fmla="*/ 579438 h 8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53"/>
              <a:gd name="T64" fmla="*/ 0 h 874"/>
              <a:gd name="T65" fmla="*/ 853 w 853"/>
              <a:gd name="T66" fmla="*/ 874 h 87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53" h="874">
                <a:moveTo>
                  <a:pt x="774" y="365"/>
                </a:moveTo>
                <a:cubicBezTo>
                  <a:pt x="742" y="338"/>
                  <a:pt x="685" y="363"/>
                  <a:pt x="648" y="359"/>
                </a:cubicBezTo>
                <a:cubicBezTo>
                  <a:pt x="611" y="355"/>
                  <a:pt x="575" y="376"/>
                  <a:pt x="552" y="341"/>
                </a:cubicBezTo>
                <a:cubicBezTo>
                  <a:pt x="529" y="306"/>
                  <a:pt x="532" y="202"/>
                  <a:pt x="510" y="149"/>
                </a:cubicBezTo>
                <a:cubicBezTo>
                  <a:pt x="488" y="96"/>
                  <a:pt x="455" y="44"/>
                  <a:pt x="420" y="23"/>
                </a:cubicBezTo>
                <a:cubicBezTo>
                  <a:pt x="385" y="2"/>
                  <a:pt x="329" y="0"/>
                  <a:pt x="300" y="23"/>
                </a:cubicBezTo>
                <a:cubicBezTo>
                  <a:pt x="271" y="46"/>
                  <a:pt x="290" y="135"/>
                  <a:pt x="246" y="161"/>
                </a:cubicBezTo>
                <a:cubicBezTo>
                  <a:pt x="202" y="187"/>
                  <a:pt x="72" y="157"/>
                  <a:pt x="36" y="179"/>
                </a:cubicBezTo>
                <a:cubicBezTo>
                  <a:pt x="0" y="201"/>
                  <a:pt x="25" y="258"/>
                  <a:pt x="30" y="293"/>
                </a:cubicBezTo>
                <a:cubicBezTo>
                  <a:pt x="35" y="328"/>
                  <a:pt x="59" y="358"/>
                  <a:pt x="66" y="389"/>
                </a:cubicBezTo>
                <a:cubicBezTo>
                  <a:pt x="73" y="420"/>
                  <a:pt x="55" y="438"/>
                  <a:pt x="72" y="479"/>
                </a:cubicBezTo>
                <a:cubicBezTo>
                  <a:pt x="89" y="520"/>
                  <a:pt x="136" y="594"/>
                  <a:pt x="168" y="635"/>
                </a:cubicBezTo>
                <a:cubicBezTo>
                  <a:pt x="200" y="676"/>
                  <a:pt x="241" y="691"/>
                  <a:pt x="264" y="725"/>
                </a:cubicBezTo>
                <a:cubicBezTo>
                  <a:pt x="287" y="759"/>
                  <a:pt x="283" y="815"/>
                  <a:pt x="306" y="839"/>
                </a:cubicBezTo>
                <a:cubicBezTo>
                  <a:pt x="329" y="863"/>
                  <a:pt x="360" y="864"/>
                  <a:pt x="402" y="869"/>
                </a:cubicBezTo>
                <a:cubicBezTo>
                  <a:pt x="444" y="874"/>
                  <a:pt x="506" y="872"/>
                  <a:pt x="558" y="869"/>
                </a:cubicBezTo>
                <a:cubicBezTo>
                  <a:pt x="610" y="866"/>
                  <a:pt x="671" y="868"/>
                  <a:pt x="714" y="851"/>
                </a:cubicBezTo>
                <a:cubicBezTo>
                  <a:pt x="757" y="834"/>
                  <a:pt x="794" y="806"/>
                  <a:pt x="816" y="767"/>
                </a:cubicBezTo>
                <a:cubicBezTo>
                  <a:pt x="838" y="728"/>
                  <a:pt x="842" y="658"/>
                  <a:pt x="846" y="617"/>
                </a:cubicBezTo>
                <a:cubicBezTo>
                  <a:pt x="850" y="576"/>
                  <a:pt x="853" y="564"/>
                  <a:pt x="840" y="521"/>
                </a:cubicBezTo>
                <a:cubicBezTo>
                  <a:pt x="827" y="478"/>
                  <a:pt x="806" y="392"/>
                  <a:pt x="774" y="365"/>
                </a:cubicBezTo>
                <a:close/>
              </a:path>
            </a:pathLst>
          </a:custGeom>
          <a:solidFill>
            <a:srgbClr val="4B3DFD">
              <a:alpha val="50195"/>
            </a:srgbClr>
          </a:solidFill>
          <a:ln w="28575" cmpd="sng">
            <a:solidFill>
              <a:schemeClr val="tx1"/>
            </a:solidFill>
            <a:round/>
            <a:headEnd/>
            <a:tailEnd/>
          </a:ln>
        </p:spPr>
        <p:txBody>
          <a:bodyPr/>
          <a:lstStyle/>
          <a:p>
            <a:endParaRPr lang="en-US"/>
          </a:p>
        </p:txBody>
      </p:sp>
      <p:sp>
        <p:nvSpPr>
          <p:cNvPr id="10246" name="Freeform 7"/>
          <p:cNvSpPr>
            <a:spLocks/>
          </p:cNvSpPr>
          <p:nvPr/>
        </p:nvSpPr>
        <p:spPr bwMode="auto">
          <a:xfrm>
            <a:off x="4156075" y="3633788"/>
            <a:ext cx="1281113" cy="1620837"/>
          </a:xfrm>
          <a:custGeom>
            <a:avLst/>
            <a:gdLst>
              <a:gd name="T0" fmla="*/ 463550 w 807"/>
              <a:gd name="T1" fmla="*/ 1604962 h 1021"/>
              <a:gd name="T2" fmla="*/ 406400 w 807"/>
              <a:gd name="T3" fmla="*/ 1462087 h 1021"/>
              <a:gd name="T4" fmla="*/ 406400 w 807"/>
              <a:gd name="T5" fmla="*/ 1281112 h 1021"/>
              <a:gd name="T6" fmla="*/ 377825 w 807"/>
              <a:gd name="T7" fmla="*/ 1138237 h 1021"/>
              <a:gd name="T8" fmla="*/ 311150 w 807"/>
              <a:gd name="T9" fmla="*/ 966787 h 1021"/>
              <a:gd name="T10" fmla="*/ 149225 w 807"/>
              <a:gd name="T11" fmla="*/ 833437 h 1021"/>
              <a:gd name="T12" fmla="*/ 34925 w 807"/>
              <a:gd name="T13" fmla="*/ 728662 h 1021"/>
              <a:gd name="T14" fmla="*/ 15875 w 807"/>
              <a:gd name="T15" fmla="*/ 623887 h 1021"/>
              <a:gd name="T16" fmla="*/ 130175 w 807"/>
              <a:gd name="T17" fmla="*/ 519112 h 1021"/>
              <a:gd name="T18" fmla="*/ 368300 w 807"/>
              <a:gd name="T19" fmla="*/ 452437 h 1021"/>
              <a:gd name="T20" fmla="*/ 482600 w 807"/>
              <a:gd name="T21" fmla="*/ 366712 h 1021"/>
              <a:gd name="T22" fmla="*/ 558800 w 807"/>
              <a:gd name="T23" fmla="*/ 319087 h 1021"/>
              <a:gd name="T24" fmla="*/ 806450 w 807"/>
              <a:gd name="T25" fmla="*/ 185737 h 1021"/>
              <a:gd name="T26" fmla="*/ 968375 w 807"/>
              <a:gd name="T27" fmla="*/ 23812 h 1021"/>
              <a:gd name="T28" fmla="*/ 1101725 w 807"/>
              <a:gd name="T29" fmla="*/ 42862 h 1021"/>
              <a:gd name="T30" fmla="*/ 1177925 w 807"/>
              <a:gd name="T31" fmla="*/ 204787 h 1021"/>
              <a:gd name="T32" fmla="*/ 1139825 w 807"/>
              <a:gd name="T33" fmla="*/ 471487 h 1021"/>
              <a:gd name="T34" fmla="*/ 1235075 w 807"/>
              <a:gd name="T35" fmla="*/ 604837 h 1021"/>
              <a:gd name="T36" fmla="*/ 1273175 w 807"/>
              <a:gd name="T37" fmla="*/ 804862 h 1021"/>
              <a:gd name="T38" fmla="*/ 1273175 w 807"/>
              <a:gd name="T39" fmla="*/ 938212 h 1021"/>
              <a:gd name="T40" fmla="*/ 1254125 w 807"/>
              <a:gd name="T41" fmla="*/ 1071562 h 1021"/>
              <a:gd name="T42" fmla="*/ 1111250 w 807"/>
              <a:gd name="T43" fmla="*/ 1195387 h 1021"/>
              <a:gd name="T44" fmla="*/ 863600 w 807"/>
              <a:gd name="T45" fmla="*/ 1357312 h 1021"/>
              <a:gd name="T46" fmla="*/ 749300 w 807"/>
              <a:gd name="T47" fmla="*/ 1423987 h 1021"/>
              <a:gd name="T48" fmla="*/ 644525 w 807"/>
              <a:gd name="T49" fmla="*/ 1557337 h 1021"/>
              <a:gd name="T50" fmla="*/ 463550 w 807"/>
              <a:gd name="T51" fmla="*/ 1604962 h 10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07"/>
              <a:gd name="T79" fmla="*/ 0 h 1021"/>
              <a:gd name="T80" fmla="*/ 807 w 807"/>
              <a:gd name="T81" fmla="*/ 1021 h 102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07" h="1021">
                <a:moveTo>
                  <a:pt x="292" y="1011"/>
                </a:moveTo>
                <a:cubicBezTo>
                  <a:pt x="267" y="1001"/>
                  <a:pt x="262" y="955"/>
                  <a:pt x="256" y="921"/>
                </a:cubicBezTo>
                <a:cubicBezTo>
                  <a:pt x="250" y="887"/>
                  <a:pt x="259" y="841"/>
                  <a:pt x="256" y="807"/>
                </a:cubicBezTo>
                <a:cubicBezTo>
                  <a:pt x="253" y="773"/>
                  <a:pt x="248" y="750"/>
                  <a:pt x="238" y="717"/>
                </a:cubicBezTo>
                <a:cubicBezTo>
                  <a:pt x="228" y="684"/>
                  <a:pt x="220" y="641"/>
                  <a:pt x="196" y="609"/>
                </a:cubicBezTo>
                <a:cubicBezTo>
                  <a:pt x="172" y="577"/>
                  <a:pt x="123" y="550"/>
                  <a:pt x="94" y="525"/>
                </a:cubicBezTo>
                <a:cubicBezTo>
                  <a:pt x="65" y="500"/>
                  <a:pt x="36" y="481"/>
                  <a:pt x="22" y="459"/>
                </a:cubicBezTo>
                <a:cubicBezTo>
                  <a:pt x="8" y="437"/>
                  <a:pt x="0" y="415"/>
                  <a:pt x="10" y="393"/>
                </a:cubicBezTo>
                <a:cubicBezTo>
                  <a:pt x="20" y="371"/>
                  <a:pt x="45" y="345"/>
                  <a:pt x="82" y="327"/>
                </a:cubicBezTo>
                <a:cubicBezTo>
                  <a:pt x="119" y="309"/>
                  <a:pt x="195" y="301"/>
                  <a:pt x="232" y="285"/>
                </a:cubicBezTo>
                <a:cubicBezTo>
                  <a:pt x="269" y="269"/>
                  <a:pt x="284" y="245"/>
                  <a:pt x="304" y="231"/>
                </a:cubicBezTo>
                <a:cubicBezTo>
                  <a:pt x="324" y="217"/>
                  <a:pt x="318" y="220"/>
                  <a:pt x="352" y="201"/>
                </a:cubicBezTo>
                <a:cubicBezTo>
                  <a:pt x="386" y="182"/>
                  <a:pt x="465" y="148"/>
                  <a:pt x="508" y="117"/>
                </a:cubicBezTo>
                <a:cubicBezTo>
                  <a:pt x="551" y="86"/>
                  <a:pt x="579" y="30"/>
                  <a:pt x="610" y="15"/>
                </a:cubicBezTo>
                <a:cubicBezTo>
                  <a:pt x="641" y="0"/>
                  <a:pt x="672" y="8"/>
                  <a:pt x="694" y="27"/>
                </a:cubicBezTo>
                <a:cubicBezTo>
                  <a:pt x="716" y="46"/>
                  <a:pt x="738" y="84"/>
                  <a:pt x="742" y="129"/>
                </a:cubicBezTo>
                <a:cubicBezTo>
                  <a:pt x="746" y="174"/>
                  <a:pt x="712" y="255"/>
                  <a:pt x="718" y="297"/>
                </a:cubicBezTo>
                <a:cubicBezTo>
                  <a:pt x="724" y="339"/>
                  <a:pt x="764" y="346"/>
                  <a:pt x="778" y="381"/>
                </a:cubicBezTo>
                <a:cubicBezTo>
                  <a:pt x="792" y="416"/>
                  <a:pt x="798" y="472"/>
                  <a:pt x="802" y="507"/>
                </a:cubicBezTo>
                <a:cubicBezTo>
                  <a:pt x="806" y="542"/>
                  <a:pt x="804" y="563"/>
                  <a:pt x="802" y="591"/>
                </a:cubicBezTo>
                <a:cubicBezTo>
                  <a:pt x="800" y="619"/>
                  <a:pt x="807" y="648"/>
                  <a:pt x="790" y="675"/>
                </a:cubicBezTo>
                <a:cubicBezTo>
                  <a:pt x="773" y="702"/>
                  <a:pt x="741" y="723"/>
                  <a:pt x="700" y="753"/>
                </a:cubicBezTo>
                <a:cubicBezTo>
                  <a:pt x="659" y="783"/>
                  <a:pt x="582" y="831"/>
                  <a:pt x="544" y="855"/>
                </a:cubicBezTo>
                <a:cubicBezTo>
                  <a:pt x="506" y="879"/>
                  <a:pt x="495" y="876"/>
                  <a:pt x="472" y="897"/>
                </a:cubicBezTo>
                <a:cubicBezTo>
                  <a:pt x="449" y="918"/>
                  <a:pt x="434" y="964"/>
                  <a:pt x="406" y="981"/>
                </a:cubicBezTo>
                <a:cubicBezTo>
                  <a:pt x="378" y="998"/>
                  <a:pt x="317" y="1021"/>
                  <a:pt x="292" y="1011"/>
                </a:cubicBezTo>
                <a:close/>
              </a:path>
            </a:pathLst>
          </a:custGeom>
          <a:solidFill>
            <a:srgbClr val="4B3DFD">
              <a:alpha val="39999"/>
            </a:srgbClr>
          </a:solidFill>
          <a:ln w="28575" cmpd="sng">
            <a:solidFill>
              <a:schemeClr val="tx1"/>
            </a:solidFill>
            <a:round/>
            <a:headEnd/>
            <a:tailEnd/>
          </a:ln>
        </p:spPr>
        <p:txBody>
          <a:bodyPr/>
          <a:lstStyle/>
          <a:p>
            <a:endParaRPr lang="en-US"/>
          </a:p>
        </p:txBody>
      </p:sp>
      <p:sp>
        <p:nvSpPr>
          <p:cNvPr id="10247" name="Rectangle 8"/>
          <p:cNvSpPr>
            <a:spLocks noChangeArrowheads="1"/>
          </p:cNvSpPr>
          <p:nvPr/>
        </p:nvSpPr>
        <p:spPr bwMode="auto">
          <a:xfrm>
            <a:off x="6953250" y="4267200"/>
            <a:ext cx="1581150" cy="428625"/>
          </a:xfrm>
          <a:prstGeom prst="rect">
            <a:avLst/>
          </a:prstGeom>
          <a:solidFill>
            <a:schemeClr val="bg1"/>
          </a:solidFill>
          <a:ln w="9525">
            <a:solidFill>
              <a:schemeClr val="bg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0248" name="Text Box 9"/>
          <p:cNvSpPr txBox="1">
            <a:spLocks noChangeArrowheads="1"/>
          </p:cNvSpPr>
          <p:nvPr/>
        </p:nvSpPr>
        <p:spPr bwMode="auto">
          <a:xfrm>
            <a:off x="6842125" y="3389313"/>
            <a:ext cx="23018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a:t>Bidirectional search (from Bayreuth and from Erlangen)</a:t>
            </a:r>
          </a:p>
        </p:txBody>
      </p:sp>
      <p:sp>
        <p:nvSpPr>
          <p:cNvPr id="10249" name="Rectangle 11"/>
          <p:cNvSpPr>
            <a:spLocks noGrp="1" noChangeArrowheads="1"/>
          </p:cNvSpPr>
          <p:nvPr>
            <p:ph type="body" idx="1"/>
          </p:nvPr>
        </p:nvSpPr>
        <p:spPr>
          <a:xfrm>
            <a:off x="457200" y="1341438"/>
            <a:ext cx="8229600" cy="1727200"/>
          </a:xfrm>
          <a:noFill/>
        </p:spPr>
        <p:txBody>
          <a:bodyPr/>
          <a:lstStyle/>
          <a:p>
            <a:r>
              <a:rPr lang="en-US" altLang="en-US" sz="2400" dirty="0"/>
              <a:t>Bi-directional Dijkstra’s shortest path algorithm</a:t>
            </a:r>
          </a:p>
          <a:p>
            <a:pPr eaLnBrk="1" hangingPunct="1"/>
            <a:endParaRPr lang="en-US" altLang="en-US" sz="2400" dirty="0"/>
          </a:p>
        </p:txBody>
      </p:sp>
    </p:spTree>
    <p:extLst>
      <p:ext uri="{BB962C8B-B14F-4D97-AF65-F5344CB8AC3E}">
        <p14:creationId xmlns:p14="http://schemas.microsoft.com/office/powerpoint/2010/main" val="734870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sp>
        <p:nvSpPr>
          <p:cNvPr id="4" name="Date Placeholder 3"/>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12</a:t>
            </a:fld>
            <a:endParaRPr lang="en-US"/>
          </a:p>
        </p:txBody>
      </p:sp>
      <p:sp>
        <p:nvSpPr>
          <p:cNvPr id="10" name="Content Placeholder 9"/>
          <p:cNvSpPr>
            <a:spLocks noGrp="1"/>
          </p:cNvSpPr>
          <p:nvPr>
            <p:ph idx="1"/>
          </p:nvPr>
        </p:nvSpPr>
        <p:spPr/>
        <p:txBody>
          <a:bodyPr>
            <a:normAutofit/>
          </a:bodyPr>
          <a:lstStyle/>
          <a:p>
            <a:pPr lvl="0"/>
            <a:r>
              <a:rPr lang="en-US" dirty="0"/>
              <a:t>Problem Set</a:t>
            </a:r>
          </a:p>
          <a:p>
            <a:pPr lvl="0"/>
            <a:r>
              <a:rPr lang="en-US" dirty="0"/>
              <a:t>Basic Algorithm</a:t>
            </a:r>
          </a:p>
          <a:p>
            <a:pPr lvl="0"/>
            <a:r>
              <a:rPr lang="en-US" dirty="0">
                <a:solidFill>
                  <a:srgbClr val="FF0000"/>
                </a:solidFill>
              </a:rPr>
              <a:t>Hierarchical technical</a:t>
            </a:r>
          </a:p>
          <a:p>
            <a:pPr lvl="0"/>
            <a:r>
              <a:rPr lang="en-US" dirty="0"/>
              <a:t>Customizable route planning</a:t>
            </a:r>
          </a:p>
          <a:p>
            <a:pPr lvl="0"/>
            <a:r>
              <a:rPr lang="en-US" dirty="0"/>
              <a:t>Q&amp;A</a:t>
            </a:r>
          </a:p>
          <a:p>
            <a:pPr lvl="0"/>
            <a:endParaRPr lang="en-US" dirty="0"/>
          </a:p>
        </p:txBody>
      </p:sp>
    </p:spTree>
    <p:extLst>
      <p:ext uri="{BB962C8B-B14F-4D97-AF65-F5344CB8AC3E}">
        <p14:creationId xmlns:p14="http://schemas.microsoft.com/office/powerpoint/2010/main" val="2585528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Prune and shrink</a:t>
            </a:r>
          </a:p>
        </p:txBody>
      </p:sp>
      <p:sp>
        <p:nvSpPr>
          <p:cNvPr id="4" name="Date Placeholder 3"/>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13</a:t>
            </a:fld>
            <a:endParaRPr lang="en-US"/>
          </a:p>
        </p:txBody>
      </p:sp>
      <p:pic>
        <p:nvPicPr>
          <p:cNvPr id="9318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47649" y="780716"/>
            <a:ext cx="6889173" cy="5453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9792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Class – Attribute based Prune</a:t>
            </a:r>
          </a:p>
        </p:txBody>
      </p:sp>
      <p:sp>
        <p:nvSpPr>
          <p:cNvPr id="4" name="Date Placeholder 3"/>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14</a:t>
            </a:fld>
            <a:endParaRPr lang="en-US"/>
          </a:p>
        </p:txBody>
      </p:sp>
      <p:sp>
        <p:nvSpPr>
          <p:cNvPr id="7" name="Content Placeholder 2"/>
          <p:cNvSpPr>
            <a:spLocks noGrp="1"/>
          </p:cNvSpPr>
          <p:nvPr>
            <p:ph idx="1"/>
          </p:nvPr>
        </p:nvSpPr>
        <p:spPr>
          <a:xfrm>
            <a:off x="457200" y="1079500"/>
            <a:ext cx="8597900" cy="5046663"/>
          </a:xfrm>
        </p:spPr>
        <p:txBody>
          <a:bodyPr/>
          <a:lstStyle/>
          <a:p>
            <a:r>
              <a:rPr lang="en-US" dirty="0"/>
              <a:t>TME (</a:t>
            </a:r>
            <a:r>
              <a:rPr lang="en-US" dirty="0" err="1"/>
              <a:t>Telenav</a:t>
            </a:r>
            <a:r>
              <a:rPr lang="en-US" dirty="0"/>
              <a:t>, since 2006)</a:t>
            </a:r>
          </a:p>
          <a:p>
            <a:endParaRPr lang="en-US" dirty="0"/>
          </a:p>
          <a:p>
            <a:r>
              <a:rPr lang="en-US" dirty="0"/>
              <a:t>Micro (</a:t>
            </a:r>
            <a:r>
              <a:rPr lang="en-US" dirty="0" err="1"/>
              <a:t>Telenav</a:t>
            </a:r>
            <a:r>
              <a:rPr lang="en-US" dirty="0"/>
              <a:t>, since 2009)</a:t>
            </a:r>
          </a:p>
          <a:p>
            <a:endParaRPr lang="en-US" dirty="0"/>
          </a:p>
          <a:p>
            <a:r>
              <a:rPr lang="en-US" dirty="0"/>
              <a:t>NGX (</a:t>
            </a:r>
            <a:r>
              <a:rPr lang="en-US" dirty="0" err="1"/>
              <a:t>Telenav</a:t>
            </a:r>
            <a:r>
              <a:rPr lang="en-US" dirty="0"/>
              <a:t>, since 2014)</a:t>
            </a:r>
          </a:p>
        </p:txBody>
      </p:sp>
    </p:spTree>
    <p:extLst>
      <p:ext uri="{BB962C8B-B14F-4D97-AF65-F5344CB8AC3E}">
        <p14:creationId xmlns:p14="http://schemas.microsoft.com/office/powerpoint/2010/main" val="750169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FC – illustration</a:t>
            </a:r>
          </a:p>
        </p:txBody>
      </p:sp>
      <p:sp>
        <p:nvSpPr>
          <p:cNvPr id="4" name="Date Placeholder 3"/>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15</a:t>
            </a:fld>
            <a:endParaRPr lang="en-US"/>
          </a:p>
        </p:txBody>
      </p:sp>
      <p:pic>
        <p:nvPicPr>
          <p:cNvPr id="96260"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14413" y="869984"/>
            <a:ext cx="7115175"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200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6260"/>
                                        </p:tgtEl>
                                        <p:attrNameLst>
                                          <p:attrName>style.visibility</p:attrName>
                                        </p:attrNameLst>
                                      </p:cBhvr>
                                      <p:to>
                                        <p:strVal val="visible"/>
                                      </p:to>
                                    </p:set>
                                    <p:animEffect transition="in" filter="checkerboard(across)">
                                      <p:cBhvr>
                                        <p:cTn id="7" dur="500"/>
                                        <p:tgtEl>
                                          <p:spTgt spid="96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Level promote strategy - Count choices</a:t>
            </a:r>
          </a:p>
        </p:txBody>
      </p:sp>
      <p:sp>
        <p:nvSpPr>
          <p:cNvPr id="3" name="Content Placeholder 2"/>
          <p:cNvSpPr>
            <a:spLocks noGrp="1"/>
          </p:cNvSpPr>
          <p:nvPr>
            <p:ph idx="1"/>
          </p:nvPr>
        </p:nvSpPr>
        <p:spPr>
          <a:xfrm>
            <a:off x="457200" y="1079500"/>
            <a:ext cx="8395855" cy="5046663"/>
          </a:xfrm>
        </p:spPr>
        <p:txBody>
          <a:bodyPr/>
          <a:lstStyle/>
          <a:p>
            <a:pPr marL="342900" lvl="1" indent="-342900">
              <a:buFont typeface="Arial"/>
              <a:buChar char="•"/>
            </a:pPr>
            <a:r>
              <a:rPr lang="en-US" sz="2000" dirty="0">
                <a:latin typeface="Arial" pitchFamily="34" charset="0"/>
                <a:ea typeface="Times New Roman" pitchFamily="18" charset="0"/>
              </a:rPr>
              <a:t>FC keeps a count of node choices in the priority queue for each level, if the choices after level promotion reach a threshold (current is 40), then it is safe to promote</a:t>
            </a:r>
          </a:p>
          <a:p>
            <a:endParaRPr lang="en-US" dirty="0"/>
          </a:p>
        </p:txBody>
      </p:sp>
      <p:sp>
        <p:nvSpPr>
          <p:cNvPr id="4" name="Date Placeholder 3"/>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16</a:t>
            </a:fld>
            <a:endParaRPr lang="en-US"/>
          </a:p>
        </p:txBody>
      </p:sp>
      <p:pic>
        <p:nvPicPr>
          <p:cNvPr id="92166" name="Picture 6"/>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18538" y="2198055"/>
            <a:ext cx="4235353" cy="3769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517573" y="3078094"/>
            <a:ext cx="3013363" cy="2862322"/>
          </a:xfrm>
          <a:prstGeom prst="rect">
            <a:avLst/>
          </a:prstGeom>
        </p:spPr>
        <p:txBody>
          <a:bodyPr wrap="square">
            <a:spAutoFit/>
          </a:bodyPr>
          <a:lstStyle/>
          <a:p>
            <a:r>
              <a:rPr lang="en-US" dirty="0">
                <a:solidFill>
                  <a:srgbClr val="FF0000"/>
                </a:solidFill>
              </a:rPr>
              <a:t>The choices threshold </a:t>
            </a:r>
            <a:r>
              <a:rPr lang="en-US" dirty="0"/>
              <a:t>controls the acceleration of the routing exploration. As it becomes smaller, the exploration gets more accelerated, and the route calculation tends to become faster, but the probability of resulting in a less optimal route  also becomes greater.</a:t>
            </a:r>
          </a:p>
        </p:txBody>
      </p:sp>
    </p:spTree>
    <p:extLst>
      <p:ext uri="{BB962C8B-B14F-4D97-AF65-F5344CB8AC3E}">
        <p14:creationId xmlns:p14="http://schemas.microsoft.com/office/powerpoint/2010/main" val="1835147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err="1"/>
              <a:t>Columbus_to_Chicago</a:t>
            </a:r>
            <a:r>
              <a:rPr lang="en-US" b="0" dirty="0"/>
              <a:t> avoid toll</a:t>
            </a:r>
            <a:endParaRPr lang="en-US" dirty="0"/>
          </a:p>
        </p:txBody>
      </p:sp>
      <p:sp>
        <p:nvSpPr>
          <p:cNvPr id="3" name="Content Placeholder 2"/>
          <p:cNvSpPr>
            <a:spLocks noGrp="1"/>
          </p:cNvSpPr>
          <p:nvPr>
            <p:ph idx="1"/>
          </p:nvPr>
        </p:nvSpPr>
        <p:spPr>
          <a:xfrm>
            <a:off x="457199" y="1079500"/>
            <a:ext cx="8489373" cy="5046663"/>
          </a:xfrm>
        </p:spPr>
        <p:txBody>
          <a:bodyPr>
            <a:normAutofit/>
          </a:bodyPr>
          <a:lstStyle/>
          <a:p>
            <a:pPr lvl="0"/>
            <a:endParaRPr lang="en-US" dirty="0"/>
          </a:p>
          <a:p>
            <a:pPr lvl="0"/>
            <a:endParaRPr lang="en-US" dirty="0"/>
          </a:p>
        </p:txBody>
      </p:sp>
      <p:sp>
        <p:nvSpPr>
          <p:cNvPr id="4" name="Date Placeholder 3"/>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17</a:t>
            </a:fld>
            <a:endParaRPr lang="en-US"/>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9771" y="1035626"/>
            <a:ext cx="8686801" cy="5503286"/>
          </a:xfrm>
          <a:prstGeom prst="rect">
            <a:avLst/>
          </a:prstGeom>
        </p:spPr>
      </p:pic>
    </p:spTree>
    <p:extLst>
      <p:ext uri="{BB962C8B-B14F-4D97-AF65-F5344CB8AC3E}">
        <p14:creationId xmlns:p14="http://schemas.microsoft.com/office/powerpoint/2010/main" val="1212010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187C5-C1B3-2646-AAF1-FB50763D1FB4}"/>
              </a:ext>
            </a:extLst>
          </p:cNvPr>
          <p:cNvSpPr>
            <a:spLocks noGrp="1"/>
          </p:cNvSpPr>
          <p:nvPr>
            <p:ph type="title"/>
          </p:nvPr>
        </p:nvSpPr>
        <p:spPr/>
        <p:txBody>
          <a:bodyPr/>
          <a:lstStyle/>
          <a:p>
            <a:r>
              <a:rPr lang="en-US" dirty="0"/>
              <a:t>Routing’s requirement</a:t>
            </a:r>
          </a:p>
        </p:txBody>
      </p:sp>
      <p:sp>
        <p:nvSpPr>
          <p:cNvPr id="3" name="Content Placeholder 2">
            <a:extLst>
              <a:ext uri="{FF2B5EF4-FFF2-40B4-BE49-F238E27FC236}">
                <a16:creationId xmlns:a16="http://schemas.microsoft.com/office/drawing/2014/main" id="{B0E88E1D-188A-0F4C-93DF-84752559BA19}"/>
              </a:ext>
            </a:extLst>
          </p:cNvPr>
          <p:cNvSpPr>
            <a:spLocks noGrp="1"/>
          </p:cNvSpPr>
          <p:nvPr>
            <p:ph idx="1"/>
          </p:nvPr>
        </p:nvSpPr>
        <p:spPr/>
        <p:txBody>
          <a:bodyPr/>
          <a:lstStyle/>
          <a:p>
            <a:pPr marL="0" indent="0"/>
            <a:endParaRPr lang="en-US" dirty="0"/>
          </a:p>
        </p:txBody>
      </p:sp>
      <p:sp>
        <p:nvSpPr>
          <p:cNvPr id="4" name="Date Placeholder 3">
            <a:extLst>
              <a:ext uri="{FF2B5EF4-FFF2-40B4-BE49-F238E27FC236}">
                <a16:creationId xmlns:a16="http://schemas.microsoft.com/office/drawing/2014/main" id="{946D6933-64E2-4A46-8566-AB15DA4C5FE1}"/>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91E7A221-1B35-0C4F-9929-968AF0CCE7EE}"/>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442CD185-E94B-4D48-A92B-C8B4FDF692AB}"/>
              </a:ext>
            </a:extLst>
          </p:cNvPr>
          <p:cNvSpPr>
            <a:spLocks noGrp="1"/>
          </p:cNvSpPr>
          <p:nvPr>
            <p:ph type="sldNum" sz="quarter" idx="12"/>
          </p:nvPr>
        </p:nvSpPr>
        <p:spPr/>
        <p:txBody>
          <a:bodyPr/>
          <a:lstStyle/>
          <a:p>
            <a:fld id="{3F6033A4-AAEB-C843-9C5C-FB5D4458FC3F}" type="slidenum">
              <a:rPr lang="en-US" smtClean="0"/>
              <a:pPr/>
              <a:t>18</a:t>
            </a:fld>
            <a:endParaRPr lang="en-US"/>
          </a:p>
        </p:txBody>
      </p:sp>
      <p:graphicFrame>
        <p:nvGraphicFramePr>
          <p:cNvPr id="7" name="Table 6">
            <a:extLst>
              <a:ext uri="{FF2B5EF4-FFF2-40B4-BE49-F238E27FC236}">
                <a16:creationId xmlns:a16="http://schemas.microsoft.com/office/drawing/2014/main" id="{B74AC74D-10D4-3947-A3E7-55933E93C788}"/>
              </a:ext>
            </a:extLst>
          </p:cNvPr>
          <p:cNvGraphicFramePr>
            <a:graphicFrameLocks noGrp="1"/>
          </p:cNvGraphicFramePr>
          <p:nvPr>
            <p:extLst>
              <p:ext uri="{D42A27DB-BD31-4B8C-83A1-F6EECF244321}">
                <p14:modId xmlns:p14="http://schemas.microsoft.com/office/powerpoint/2010/main" val="1202581648"/>
              </p:ext>
            </p:extLst>
          </p:nvPr>
        </p:nvGraphicFramePr>
        <p:xfrm>
          <a:off x="236049" y="828905"/>
          <a:ext cx="8597899" cy="5237840"/>
        </p:xfrm>
        <a:graphic>
          <a:graphicData uri="http://schemas.openxmlformats.org/drawingml/2006/table">
            <a:tbl>
              <a:tblPr firstRow="1" bandRow="1">
                <a:tableStyleId>{5C22544A-7EE6-4342-B048-85BDC9FD1C3A}</a:tableStyleId>
              </a:tblPr>
              <a:tblGrid>
                <a:gridCol w="5319863">
                  <a:extLst>
                    <a:ext uri="{9D8B030D-6E8A-4147-A177-3AD203B41FA5}">
                      <a16:colId xmlns:a16="http://schemas.microsoft.com/office/drawing/2014/main" val="1005885740"/>
                    </a:ext>
                  </a:extLst>
                </a:gridCol>
                <a:gridCol w="3278036">
                  <a:extLst>
                    <a:ext uri="{9D8B030D-6E8A-4147-A177-3AD203B41FA5}">
                      <a16:colId xmlns:a16="http://schemas.microsoft.com/office/drawing/2014/main" val="4027754789"/>
                    </a:ext>
                  </a:extLst>
                </a:gridCol>
              </a:tblGrid>
              <a:tr h="654730">
                <a:tc>
                  <a:txBody>
                    <a:bodyPr/>
                    <a:lstStyle/>
                    <a:p>
                      <a:r>
                        <a:rPr lang="en-US" dirty="0"/>
                        <a:t>Features</a:t>
                      </a:r>
                    </a:p>
                  </a:txBody>
                  <a:tcPr/>
                </a:tc>
                <a:tc>
                  <a:txBody>
                    <a:bodyPr/>
                    <a:lstStyle/>
                    <a:p>
                      <a:r>
                        <a:rPr lang="en-US" dirty="0"/>
                        <a:t>Comments</a:t>
                      </a:r>
                    </a:p>
                  </a:txBody>
                  <a:tcPr/>
                </a:tc>
                <a:extLst>
                  <a:ext uri="{0D108BD9-81ED-4DB2-BD59-A6C34878D82A}">
                    <a16:rowId xmlns:a16="http://schemas.microsoft.com/office/drawing/2014/main" val="1174556822"/>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Consider all detail of road network, turns</a:t>
                      </a:r>
                    </a:p>
                  </a:txBody>
                  <a:tcPr/>
                </a:tc>
                <a:tc>
                  <a:txBody>
                    <a:bodyPr/>
                    <a:lstStyle/>
                    <a:p>
                      <a:r>
                        <a:rPr lang="en-US" dirty="0"/>
                        <a:t>Yes</a:t>
                      </a:r>
                    </a:p>
                  </a:txBody>
                  <a:tcPr/>
                </a:tc>
                <a:extLst>
                  <a:ext uri="{0D108BD9-81ED-4DB2-BD59-A6C34878D82A}">
                    <a16:rowId xmlns:a16="http://schemas.microsoft.com/office/drawing/2014/main" val="1086652974"/>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Different Metrix(cost function)</a:t>
                      </a:r>
                    </a:p>
                  </a:txBody>
                  <a:tcPr/>
                </a:tc>
                <a:tc>
                  <a:txBody>
                    <a:bodyPr/>
                    <a:lstStyle/>
                    <a:p>
                      <a:r>
                        <a:rPr lang="en-US" dirty="0">
                          <a:solidFill>
                            <a:srgbClr val="FF0000"/>
                          </a:solidFill>
                        </a:rPr>
                        <a:t>Hard to support avoid toll/avoid </a:t>
                      </a:r>
                      <a:r>
                        <a:rPr lang="en-US" dirty="0" err="1">
                          <a:solidFill>
                            <a:srgbClr val="FF0000"/>
                          </a:solidFill>
                        </a:rPr>
                        <a:t>hwy</a:t>
                      </a:r>
                      <a:endParaRPr lang="en-US" dirty="0">
                        <a:solidFill>
                          <a:srgbClr val="FF0000"/>
                        </a:solidFill>
                      </a:endParaRPr>
                    </a:p>
                  </a:txBody>
                  <a:tcPr/>
                </a:tc>
                <a:extLst>
                  <a:ext uri="{0D108BD9-81ED-4DB2-BD59-A6C34878D82A}">
                    <a16:rowId xmlns:a16="http://schemas.microsoft.com/office/drawing/2014/main" val="3311524753"/>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Dynamic information(live traffic)</a:t>
                      </a:r>
                    </a:p>
                  </a:txBody>
                  <a:tcPr/>
                </a:tc>
                <a:tc>
                  <a:txBody>
                    <a:bodyPr/>
                    <a:lstStyle/>
                    <a:p>
                      <a:r>
                        <a:rPr lang="en-US" dirty="0"/>
                        <a:t>Yes</a:t>
                      </a:r>
                    </a:p>
                  </a:txBody>
                  <a:tcPr/>
                </a:tc>
                <a:extLst>
                  <a:ext uri="{0D108BD9-81ED-4DB2-BD59-A6C34878D82A}">
                    <a16:rowId xmlns:a16="http://schemas.microsoft.com/office/drawing/2014/main" val="2700679662"/>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Traffic jam, user information</a:t>
                      </a:r>
                    </a:p>
                  </a:txBody>
                  <a:tcPr/>
                </a:tc>
                <a:tc>
                  <a:txBody>
                    <a:bodyPr/>
                    <a:lstStyle/>
                    <a:p>
                      <a:r>
                        <a:rPr lang="en-US" dirty="0">
                          <a:solidFill>
                            <a:srgbClr val="FF0000"/>
                          </a:solidFill>
                        </a:rPr>
                        <a:t>Hard to support dynamic broken graph</a:t>
                      </a:r>
                    </a:p>
                  </a:txBody>
                  <a:tcPr/>
                </a:tc>
                <a:extLst>
                  <a:ext uri="{0D108BD9-81ED-4DB2-BD59-A6C34878D82A}">
                    <a16:rowId xmlns:a16="http://schemas.microsoft.com/office/drawing/2014/main" val="4136099404"/>
                  </a:ext>
                </a:extLst>
              </a:tr>
              <a:tr h="654730">
                <a:tc>
                  <a:txBody>
                    <a:bodyPr/>
                    <a:lstStyle/>
                    <a:p>
                      <a:r>
                        <a:rPr lang="en-US" dirty="0"/>
                        <a:t>Performance</a:t>
                      </a:r>
                    </a:p>
                  </a:txBody>
                  <a:tcPr/>
                </a:tc>
                <a:tc>
                  <a:txBody>
                    <a:bodyPr/>
                    <a:lstStyle/>
                    <a:p>
                      <a:r>
                        <a:rPr lang="en-US" dirty="0">
                          <a:solidFill>
                            <a:srgbClr val="FF0000"/>
                          </a:solidFill>
                        </a:rPr>
                        <a:t>Slow</a:t>
                      </a:r>
                    </a:p>
                  </a:txBody>
                  <a:tcPr/>
                </a:tc>
                <a:extLst>
                  <a:ext uri="{0D108BD9-81ED-4DB2-BD59-A6C34878D82A}">
                    <a16:rowId xmlns:a16="http://schemas.microsoft.com/office/drawing/2014/main" val="2374655295"/>
                  </a:ext>
                </a:extLst>
              </a:tr>
              <a:tr h="654730">
                <a:tc>
                  <a:txBody>
                    <a:bodyPr/>
                    <a:lstStyle/>
                    <a:p>
                      <a:r>
                        <a:rPr lang="en-US" dirty="0"/>
                        <a:t>Preprocessing</a:t>
                      </a:r>
                    </a:p>
                  </a:txBody>
                  <a:tcPr/>
                </a:tc>
                <a:tc>
                  <a:txBody>
                    <a:bodyPr/>
                    <a:lstStyle/>
                    <a:p>
                      <a:r>
                        <a:rPr lang="en-US" dirty="0">
                          <a:solidFill>
                            <a:srgbClr val="00B050"/>
                          </a:solidFill>
                        </a:rPr>
                        <a:t>No</a:t>
                      </a:r>
                    </a:p>
                  </a:txBody>
                  <a:tcPr/>
                </a:tc>
                <a:extLst>
                  <a:ext uri="{0D108BD9-81ED-4DB2-BD59-A6C34878D82A}">
                    <a16:rowId xmlns:a16="http://schemas.microsoft.com/office/drawing/2014/main" val="1154825793"/>
                  </a:ext>
                </a:extLst>
              </a:tr>
              <a:tr h="654730">
                <a:tc>
                  <a:txBody>
                    <a:bodyPr/>
                    <a:lstStyle/>
                    <a:p>
                      <a:r>
                        <a:rPr lang="en-US" dirty="0"/>
                        <a:t>Mathematical correct</a:t>
                      </a:r>
                    </a:p>
                  </a:txBody>
                  <a:tcPr/>
                </a:tc>
                <a:tc>
                  <a:txBody>
                    <a:bodyPr/>
                    <a:lstStyle/>
                    <a:p>
                      <a:r>
                        <a:rPr lang="en-US" dirty="0">
                          <a:solidFill>
                            <a:srgbClr val="FF0000"/>
                          </a:solidFill>
                        </a:rPr>
                        <a:t>No</a:t>
                      </a:r>
                    </a:p>
                  </a:txBody>
                  <a:tcPr/>
                </a:tc>
                <a:extLst>
                  <a:ext uri="{0D108BD9-81ED-4DB2-BD59-A6C34878D82A}">
                    <a16:rowId xmlns:a16="http://schemas.microsoft.com/office/drawing/2014/main" val="2889204633"/>
                  </a:ext>
                </a:extLst>
              </a:tr>
            </a:tbl>
          </a:graphicData>
        </a:graphic>
      </p:graphicFrame>
    </p:spTree>
    <p:extLst>
      <p:ext uri="{BB962C8B-B14F-4D97-AF65-F5344CB8AC3E}">
        <p14:creationId xmlns:p14="http://schemas.microsoft.com/office/powerpoint/2010/main" val="392371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Highway</a:t>
            </a:r>
            <a:r>
              <a:rPr lang="da-DK" dirty="0"/>
              <a:t> </a:t>
            </a:r>
            <a:r>
              <a:rPr lang="da-DK" dirty="0" err="1"/>
              <a:t>Hierarchies</a:t>
            </a:r>
            <a:r>
              <a:rPr lang="da-DK" dirty="0"/>
              <a:t> (HH)</a:t>
            </a:r>
            <a:endParaRPr lang="en-US" dirty="0"/>
          </a:p>
        </p:txBody>
      </p:sp>
      <p:sp>
        <p:nvSpPr>
          <p:cNvPr id="3" name="Content Placeholder 2"/>
          <p:cNvSpPr>
            <a:spLocks noGrp="1"/>
          </p:cNvSpPr>
          <p:nvPr>
            <p:ph idx="1"/>
          </p:nvPr>
        </p:nvSpPr>
        <p:spPr/>
        <p:txBody>
          <a:bodyPr/>
          <a:lstStyle/>
          <a:p>
            <a:r>
              <a:rPr lang="en-US" dirty="0" err="1"/>
              <a:t>MoRE</a:t>
            </a:r>
            <a:r>
              <a:rPr lang="en-US" dirty="0"/>
              <a:t> Server(</a:t>
            </a:r>
            <a:r>
              <a:rPr lang="en-US" dirty="0" err="1"/>
              <a:t>Telenav</a:t>
            </a:r>
            <a:r>
              <a:rPr lang="en-US" dirty="0"/>
              <a:t>, since 2007)</a:t>
            </a:r>
          </a:p>
          <a:p>
            <a:endParaRPr lang="en-US" dirty="0"/>
          </a:p>
          <a:p>
            <a:r>
              <a:rPr lang="en-US" dirty="0" err="1"/>
              <a:t>LMoRE</a:t>
            </a:r>
            <a:r>
              <a:rPr lang="en-US" dirty="0"/>
              <a:t> (</a:t>
            </a:r>
            <a:r>
              <a:rPr lang="en-US" dirty="0" err="1"/>
              <a:t>Telenav</a:t>
            </a:r>
            <a:r>
              <a:rPr lang="en-US" dirty="0"/>
              <a:t>, since 2008)</a:t>
            </a:r>
          </a:p>
          <a:p>
            <a:endParaRPr lang="en-US" dirty="0"/>
          </a:p>
          <a:p>
            <a:r>
              <a:rPr lang="en-US" dirty="0"/>
              <a:t>Google Maps, (Google, at the time of 2006)</a:t>
            </a:r>
          </a:p>
        </p:txBody>
      </p:sp>
      <p:sp>
        <p:nvSpPr>
          <p:cNvPr id="4" name="Date Placeholder 3"/>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19</a:t>
            </a:fld>
            <a:endParaRPr lang="en-US"/>
          </a:p>
        </p:txBody>
      </p:sp>
    </p:spTree>
    <p:extLst>
      <p:ext uri="{BB962C8B-B14F-4D97-AF65-F5344CB8AC3E}">
        <p14:creationId xmlns:p14="http://schemas.microsoft.com/office/powerpoint/2010/main" val="135944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Roman Empire in the year 125AD</a:t>
            </a:r>
            <a:endParaRPr lang="en-US" dirty="0"/>
          </a:p>
        </p:txBody>
      </p:sp>
      <p:pic>
        <p:nvPicPr>
          <p:cNvPr id="7" name="Content Placeholder 6"/>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27442" y="889000"/>
            <a:ext cx="8527657" cy="6273309"/>
          </a:xfrm>
        </p:spPr>
      </p:pic>
      <p:sp>
        <p:nvSpPr>
          <p:cNvPr id="4" name="Date Placeholder 3"/>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2</a:t>
            </a:fld>
            <a:endParaRPr lang="en-US"/>
          </a:p>
        </p:txBody>
      </p:sp>
    </p:spTree>
    <p:extLst>
      <p:ext uri="{BB962C8B-B14F-4D97-AF65-F5344CB8AC3E}">
        <p14:creationId xmlns:p14="http://schemas.microsoft.com/office/powerpoint/2010/main" val="952326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Highway</a:t>
            </a:r>
            <a:r>
              <a:rPr lang="da-DK" dirty="0"/>
              <a:t> </a:t>
            </a:r>
            <a:r>
              <a:rPr lang="da-DK" dirty="0" err="1"/>
              <a:t>Hierarchies</a:t>
            </a:r>
            <a:endParaRPr lang="en-US" dirty="0"/>
          </a:p>
        </p:txBody>
      </p:sp>
      <p:pic>
        <p:nvPicPr>
          <p:cNvPr id="7" name="Content Placeholder 6"/>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59600" y="1272514"/>
            <a:ext cx="8597900" cy="4468131"/>
          </a:xfrm>
        </p:spPr>
      </p:pic>
      <p:sp>
        <p:nvSpPr>
          <p:cNvPr id="4" name="Date Placeholder 3"/>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20</a:t>
            </a:fld>
            <a:endParaRPr lang="en-US"/>
          </a:p>
        </p:txBody>
      </p:sp>
    </p:spTree>
    <p:extLst>
      <p:ext uri="{BB962C8B-B14F-4D97-AF65-F5344CB8AC3E}">
        <p14:creationId xmlns:p14="http://schemas.microsoft.com/office/powerpoint/2010/main" val="1575284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067175" y="2636838"/>
            <a:ext cx="50419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a:spLocks noGrp="1" noChangeArrowheads="1"/>
          </p:cNvSpPr>
          <p:nvPr>
            <p:ph type="title"/>
          </p:nvPr>
        </p:nvSpPr>
        <p:spPr/>
        <p:txBody>
          <a:bodyPr/>
          <a:lstStyle/>
          <a:p>
            <a:pPr algn="ctr" eaLnBrk="1" hangingPunct="1"/>
            <a:r>
              <a:rPr lang="en-US" altLang="zh-CN"/>
              <a:t>Local vs. Highway</a:t>
            </a:r>
          </a:p>
        </p:txBody>
      </p:sp>
      <p:pic>
        <p:nvPicPr>
          <p:cNvPr id="15364"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4213" y="2365375"/>
            <a:ext cx="3095625" cy="240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Text Box 6"/>
          <p:cNvSpPr txBox="1">
            <a:spLocks noChangeArrowheads="1"/>
          </p:cNvSpPr>
          <p:nvPr/>
        </p:nvSpPr>
        <p:spPr bwMode="auto">
          <a:xfrm>
            <a:off x="395288" y="4814888"/>
            <a:ext cx="37449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dirty="0"/>
              <a:t>Fig.2 Example of “Local” for node s </a:t>
            </a:r>
          </a:p>
        </p:txBody>
      </p:sp>
      <p:sp>
        <p:nvSpPr>
          <p:cNvPr id="15366" name="Text Box 9"/>
          <p:cNvSpPr txBox="1">
            <a:spLocks noChangeArrowheads="1"/>
          </p:cNvSpPr>
          <p:nvPr/>
        </p:nvSpPr>
        <p:spPr bwMode="auto">
          <a:xfrm>
            <a:off x="252413" y="5319713"/>
            <a:ext cx="38877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000"/>
              <a:t>“Local” is defined by the Dijkstra rank of the node s with H (H=5) </a:t>
            </a:r>
          </a:p>
        </p:txBody>
      </p:sp>
      <p:sp>
        <p:nvSpPr>
          <p:cNvPr id="15367" name="Text Box 10"/>
          <p:cNvSpPr txBox="1">
            <a:spLocks noChangeArrowheads="1"/>
          </p:cNvSpPr>
          <p:nvPr/>
        </p:nvSpPr>
        <p:spPr bwMode="auto">
          <a:xfrm>
            <a:off x="4500563" y="4308475"/>
            <a:ext cx="3959225"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buFontTx/>
              <a:buAutoNum type="arabicPeriod"/>
            </a:pPr>
            <a:r>
              <a:rPr lang="en-US" altLang="zh-CN" sz="2000"/>
              <a:t>“Highway” is not the meaning in traditional way, which is just a concept versus “local”</a:t>
            </a:r>
          </a:p>
          <a:p>
            <a:pPr eaLnBrk="1" hangingPunct="1">
              <a:spcBef>
                <a:spcPct val="50000"/>
              </a:spcBef>
              <a:buFontTx/>
              <a:buAutoNum type="arabicPeriod"/>
            </a:pPr>
            <a:r>
              <a:rPr lang="en-US" altLang="zh-CN" sz="2000"/>
              <a:t>Highway edge is organized in the higher level than local edge</a:t>
            </a:r>
          </a:p>
        </p:txBody>
      </p:sp>
      <p:sp>
        <p:nvSpPr>
          <p:cNvPr id="15368" name="Line 11"/>
          <p:cNvSpPr>
            <a:spLocks noChangeShapeType="1"/>
          </p:cNvSpPr>
          <p:nvPr/>
        </p:nvSpPr>
        <p:spPr bwMode="auto">
          <a:xfrm>
            <a:off x="4140200" y="1844675"/>
            <a:ext cx="0" cy="453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9" name="Text Box 13"/>
          <p:cNvSpPr txBox="1">
            <a:spLocks noChangeArrowheads="1"/>
          </p:cNvSpPr>
          <p:nvPr/>
        </p:nvSpPr>
        <p:spPr bwMode="auto">
          <a:xfrm>
            <a:off x="4930775" y="3854450"/>
            <a:ext cx="37449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a:t>Fig.3 Example of Highway </a:t>
            </a:r>
          </a:p>
        </p:txBody>
      </p:sp>
    </p:spTree>
    <p:extLst>
      <p:ext uri="{BB962C8B-B14F-4D97-AF65-F5344CB8AC3E}">
        <p14:creationId xmlns:p14="http://schemas.microsoft.com/office/powerpoint/2010/main" val="751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5362"/>
                                        </p:tgtEl>
                                        <p:attrNameLst>
                                          <p:attrName>style.visibility</p:attrName>
                                        </p:attrNameLst>
                                      </p:cBhvr>
                                      <p:to>
                                        <p:strVal val="visible"/>
                                      </p:to>
                                    </p:set>
                                    <p:animEffect transition="in" filter="blinds(horizontal)">
                                      <p:cBhvr>
                                        <p:cTn id="15" dur="500"/>
                                        <p:tgtEl>
                                          <p:spTgt spid="1536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5369"/>
                                        </p:tgtEl>
                                        <p:attrNameLst>
                                          <p:attrName>style.visibility</p:attrName>
                                        </p:attrNameLst>
                                      </p:cBhvr>
                                      <p:to>
                                        <p:strVal val="visible"/>
                                      </p:to>
                                    </p:set>
                                    <p:animEffect transition="in" filter="blinds(horizontal)">
                                      <p:cBhvr>
                                        <p:cTn id="18" dur="500"/>
                                        <p:tgtEl>
                                          <p:spTgt spid="1536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5367"/>
                                        </p:tgtEl>
                                        <p:attrNameLst>
                                          <p:attrName>style.visibility</p:attrName>
                                        </p:attrNameLst>
                                      </p:cBhvr>
                                      <p:to>
                                        <p:strVal val="visible"/>
                                      </p:to>
                                    </p:set>
                                    <p:animEffect transition="in" filter="blinds(horizontal)">
                                      <p:cBhvr>
                                        <p:cTn id="21" dur="500"/>
                                        <p:tgtEl>
                                          <p:spTgt spid="15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p:bldP spid="15366" grpId="0"/>
      <p:bldP spid="15367" grpId="0"/>
      <p:bldP spid="1536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a:t>
            </a:r>
          </a:p>
        </p:txBody>
      </p:sp>
      <p:pic>
        <p:nvPicPr>
          <p:cNvPr id="7" name="Content Placeholder 6"/>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566621" y="983248"/>
            <a:ext cx="5753416" cy="5046663"/>
          </a:xfrm>
        </p:spPr>
      </p:pic>
      <p:sp>
        <p:nvSpPr>
          <p:cNvPr id="4" name="Date Placeholder 3"/>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22</a:t>
            </a:fld>
            <a:endParaRPr lang="en-US"/>
          </a:p>
        </p:txBody>
      </p:sp>
    </p:spTree>
    <p:extLst>
      <p:ext uri="{BB962C8B-B14F-4D97-AF65-F5344CB8AC3E}">
        <p14:creationId xmlns:p14="http://schemas.microsoft.com/office/powerpoint/2010/main" val="1125604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HH</a:t>
            </a:r>
          </a:p>
        </p:txBody>
      </p:sp>
      <p:sp>
        <p:nvSpPr>
          <p:cNvPr id="4" name="Date Placeholder 3"/>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23</a:t>
            </a:fld>
            <a:endParaRPr lang="en-US"/>
          </a:p>
        </p:txBody>
      </p:sp>
      <p:pic>
        <p:nvPicPr>
          <p:cNvPr id="7" name="Picture 5"/>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970003" y="889000"/>
            <a:ext cx="6489451" cy="504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0410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altLang="zh-CN" dirty="0"/>
              <a:t>HH Fast construction</a:t>
            </a:r>
          </a:p>
        </p:txBody>
      </p:sp>
      <p:pic>
        <p:nvPicPr>
          <p:cNvPr id="29698" name="Picture 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1700213"/>
            <a:ext cx="8604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343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187C5-C1B3-2646-AAF1-FB50763D1FB4}"/>
              </a:ext>
            </a:extLst>
          </p:cNvPr>
          <p:cNvSpPr>
            <a:spLocks noGrp="1"/>
          </p:cNvSpPr>
          <p:nvPr>
            <p:ph type="title"/>
          </p:nvPr>
        </p:nvSpPr>
        <p:spPr/>
        <p:txBody>
          <a:bodyPr/>
          <a:lstStyle/>
          <a:p>
            <a:r>
              <a:rPr lang="en-US" dirty="0"/>
              <a:t>Routing’s requirement</a:t>
            </a:r>
          </a:p>
        </p:txBody>
      </p:sp>
      <p:sp>
        <p:nvSpPr>
          <p:cNvPr id="3" name="Content Placeholder 2">
            <a:extLst>
              <a:ext uri="{FF2B5EF4-FFF2-40B4-BE49-F238E27FC236}">
                <a16:creationId xmlns:a16="http://schemas.microsoft.com/office/drawing/2014/main" id="{B0E88E1D-188A-0F4C-93DF-84752559BA19}"/>
              </a:ext>
            </a:extLst>
          </p:cNvPr>
          <p:cNvSpPr>
            <a:spLocks noGrp="1"/>
          </p:cNvSpPr>
          <p:nvPr>
            <p:ph idx="1"/>
          </p:nvPr>
        </p:nvSpPr>
        <p:spPr/>
        <p:txBody>
          <a:bodyPr/>
          <a:lstStyle/>
          <a:p>
            <a:pPr marL="0" indent="0"/>
            <a:endParaRPr lang="en-US" dirty="0"/>
          </a:p>
        </p:txBody>
      </p:sp>
      <p:sp>
        <p:nvSpPr>
          <p:cNvPr id="4" name="Date Placeholder 3">
            <a:extLst>
              <a:ext uri="{FF2B5EF4-FFF2-40B4-BE49-F238E27FC236}">
                <a16:creationId xmlns:a16="http://schemas.microsoft.com/office/drawing/2014/main" id="{946D6933-64E2-4A46-8566-AB15DA4C5FE1}"/>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91E7A221-1B35-0C4F-9929-968AF0CCE7EE}"/>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442CD185-E94B-4D48-A92B-C8B4FDF692AB}"/>
              </a:ext>
            </a:extLst>
          </p:cNvPr>
          <p:cNvSpPr>
            <a:spLocks noGrp="1"/>
          </p:cNvSpPr>
          <p:nvPr>
            <p:ph type="sldNum" sz="quarter" idx="12"/>
          </p:nvPr>
        </p:nvSpPr>
        <p:spPr/>
        <p:txBody>
          <a:bodyPr/>
          <a:lstStyle/>
          <a:p>
            <a:fld id="{3F6033A4-AAEB-C843-9C5C-FB5D4458FC3F}" type="slidenum">
              <a:rPr lang="en-US" smtClean="0"/>
              <a:pPr/>
              <a:t>25</a:t>
            </a:fld>
            <a:endParaRPr lang="en-US"/>
          </a:p>
        </p:txBody>
      </p:sp>
      <p:graphicFrame>
        <p:nvGraphicFramePr>
          <p:cNvPr id="7" name="Table 6">
            <a:extLst>
              <a:ext uri="{FF2B5EF4-FFF2-40B4-BE49-F238E27FC236}">
                <a16:creationId xmlns:a16="http://schemas.microsoft.com/office/drawing/2014/main" id="{B74AC74D-10D4-3947-A3E7-55933E93C788}"/>
              </a:ext>
            </a:extLst>
          </p:cNvPr>
          <p:cNvGraphicFramePr>
            <a:graphicFrameLocks noGrp="1"/>
          </p:cNvGraphicFramePr>
          <p:nvPr>
            <p:extLst>
              <p:ext uri="{D42A27DB-BD31-4B8C-83A1-F6EECF244321}">
                <p14:modId xmlns:p14="http://schemas.microsoft.com/office/powerpoint/2010/main" val="192035372"/>
              </p:ext>
            </p:extLst>
          </p:nvPr>
        </p:nvGraphicFramePr>
        <p:xfrm>
          <a:off x="236049" y="828905"/>
          <a:ext cx="8597899" cy="5237840"/>
        </p:xfrm>
        <a:graphic>
          <a:graphicData uri="http://schemas.openxmlformats.org/drawingml/2006/table">
            <a:tbl>
              <a:tblPr firstRow="1" bandRow="1">
                <a:tableStyleId>{5C22544A-7EE6-4342-B048-85BDC9FD1C3A}</a:tableStyleId>
              </a:tblPr>
              <a:tblGrid>
                <a:gridCol w="5319863">
                  <a:extLst>
                    <a:ext uri="{9D8B030D-6E8A-4147-A177-3AD203B41FA5}">
                      <a16:colId xmlns:a16="http://schemas.microsoft.com/office/drawing/2014/main" val="1005885740"/>
                    </a:ext>
                  </a:extLst>
                </a:gridCol>
                <a:gridCol w="3278036">
                  <a:extLst>
                    <a:ext uri="{9D8B030D-6E8A-4147-A177-3AD203B41FA5}">
                      <a16:colId xmlns:a16="http://schemas.microsoft.com/office/drawing/2014/main" val="4027754789"/>
                    </a:ext>
                  </a:extLst>
                </a:gridCol>
              </a:tblGrid>
              <a:tr h="654730">
                <a:tc>
                  <a:txBody>
                    <a:bodyPr/>
                    <a:lstStyle/>
                    <a:p>
                      <a:r>
                        <a:rPr lang="en-US" dirty="0"/>
                        <a:t>Features</a:t>
                      </a:r>
                    </a:p>
                  </a:txBody>
                  <a:tcPr/>
                </a:tc>
                <a:tc>
                  <a:txBody>
                    <a:bodyPr/>
                    <a:lstStyle/>
                    <a:p>
                      <a:r>
                        <a:rPr lang="en-US" dirty="0"/>
                        <a:t>Comments</a:t>
                      </a:r>
                    </a:p>
                  </a:txBody>
                  <a:tcPr/>
                </a:tc>
                <a:extLst>
                  <a:ext uri="{0D108BD9-81ED-4DB2-BD59-A6C34878D82A}">
                    <a16:rowId xmlns:a16="http://schemas.microsoft.com/office/drawing/2014/main" val="1174556822"/>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Consider all detail of road network, turns</a:t>
                      </a:r>
                    </a:p>
                  </a:txBody>
                  <a:tcPr/>
                </a:tc>
                <a:tc>
                  <a:txBody>
                    <a:bodyPr/>
                    <a:lstStyle/>
                    <a:p>
                      <a:r>
                        <a:rPr lang="en-US" dirty="0"/>
                        <a:t>Yes</a:t>
                      </a:r>
                    </a:p>
                  </a:txBody>
                  <a:tcPr/>
                </a:tc>
                <a:extLst>
                  <a:ext uri="{0D108BD9-81ED-4DB2-BD59-A6C34878D82A}">
                    <a16:rowId xmlns:a16="http://schemas.microsoft.com/office/drawing/2014/main" val="1086652974"/>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Different Metrix(cost function)</a:t>
                      </a:r>
                    </a:p>
                  </a:txBody>
                  <a:tcPr/>
                </a:tc>
                <a:tc>
                  <a:txBody>
                    <a:bodyPr/>
                    <a:lstStyle/>
                    <a:p>
                      <a:r>
                        <a:rPr lang="en-US" dirty="0"/>
                        <a:t>Could support avoid toll/avoid </a:t>
                      </a:r>
                      <a:r>
                        <a:rPr lang="en-US" dirty="0" err="1"/>
                        <a:t>hwy</a:t>
                      </a:r>
                      <a:endParaRPr lang="en-US" dirty="0"/>
                    </a:p>
                  </a:txBody>
                  <a:tcPr/>
                </a:tc>
                <a:extLst>
                  <a:ext uri="{0D108BD9-81ED-4DB2-BD59-A6C34878D82A}">
                    <a16:rowId xmlns:a16="http://schemas.microsoft.com/office/drawing/2014/main" val="3311524753"/>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Dynamic information(live traffic)</a:t>
                      </a:r>
                    </a:p>
                  </a:txBody>
                  <a:tcPr/>
                </a:tc>
                <a:tc>
                  <a:txBody>
                    <a:bodyPr/>
                    <a:lstStyle/>
                    <a:p>
                      <a:r>
                        <a:rPr lang="en-US" dirty="0"/>
                        <a:t>Yes</a:t>
                      </a:r>
                    </a:p>
                  </a:txBody>
                  <a:tcPr/>
                </a:tc>
                <a:extLst>
                  <a:ext uri="{0D108BD9-81ED-4DB2-BD59-A6C34878D82A}">
                    <a16:rowId xmlns:a16="http://schemas.microsoft.com/office/drawing/2014/main" val="2700679662"/>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Traffic jam, user information</a:t>
                      </a:r>
                    </a:p>
                  </a:txBody>
                  <a:tcPr/>
                </a:tc>
                <a:tc>
                  <a:txBody>
                    <a:bodyPr/>
                    <a:lstStyle/>
                    <a:p>
                      <a:r>
                        <a:rPr lang="en-US" dirty="0"/>
                        <a:t>Hard to support dynamic broken graph</a:t>
                      </a:r>
                    </a:p>
                  </a:txBody>
                  <a:tcPr/>
                </a:tc>
                <a:extLst>
                  <a:ext uri="{0D108BD9-81ED-4DB2-BD59-A6C34878D82A}">
                    <a16:rowId xmlns:a16="http://schemas.microsoft.com/office/drawing/2014/main" val="4136099404"/>
                  </a:ext>
                </a:extLst>
              </a:tr>
              <a:tr h="654730">
                <a:tc>
                  <a:txBody>
                    <a:bodyPr/>
                    <a:lstStyle/>
                    <a:p>
                      <a:r>
                        <a:rPr lang="en-US" dirty="0"/>
                        <a:t>Performance</a:t>
                      </a:r>
                    </a:p>
                  </a:txBody>
                  <a:tcPr/>
                </a:tc>
                <a:tc>
                  <a:txBody>
                    <a:bodyPr/>
                    <a:lstStyle/>
                    <a:p>
                      <a:r>
                        <a:rPr lang="en-US" dirty="0">
                          <a:solidFill>
                            <a:srgbClr val="00B050"/>
                          </a:solidFill>
                        </a:rPr>
                        <a:t>Fast</a:t>
                      </a:r>
                    </a:p>
                  </a:txBody>
                  <a:tcPr/>
                </a:tc>
                <a:extLst>
                  <a:ext uri="{0D108BD9-81ED-4DB2-BD59-A6C34878D82A}">
                    <a16:rowId xmlns:a16="http://schemas.microsoft.com/office/drawing/2014/main" val="2374655295"/>
                  </a:ext>
                </a:extLst>
              </a:tr>
              <a:tr h="654730">
                <a:tc>
                  <a:txBody>
                    <a:bodyPr/>
                    <a:lstStyle/>
                    <a:p>
                      <a:r>
                        <a:rPr lang="en-US" dirty="0"/>
                        <a:t>Preprocessing</a:t>
                      </a:r>
                    </a:p>
                  </a:txBody>
                  <a:tcPr/>
                </a:tc>
                <a:tc>
                  <a:txBody>
                    <a:bodyPr/>
                    <a:lstStyle/>
                    <a:p>
                      <a:r>
                        <a:rPr lang="en-US" dirty="0">
                          <a:solidFill>
                            <a:srgbClr val="FF0000"/>
                          </a:solidFill>
                        </a:rPr>
                        <a:t>Complex</a:t>
                      </a:r>
                    </a:p>
                  </a:txBody>
                  <a:tcPr/>
                </a:tc>
                <a:extLst>
                  <a:ext uri="{0D108BD9-81ED-4DB2-BD59-A6C34878D82A}">
                    <a16:rowId xmlns:a16="http://schemas.microsoft.com/office/drawing/2014/main" val="1154825793"/>
                  </a:ext>
                </a:extLst>
              </a:tr>
              <a:tr h="654730">
                <a:tc>
                  <a:txBody>
                    <a:bodyPr/>
                    <a:lstStyle/>
                    <a:p>
                      <a:r>
                        <a:rPr lang="en-US" dirty="0"/>
                        <a:t>Mathematical correct</a:t>
                      </a:r>
                    </a:p>
                  </a:txBody>
                  <a:tcPr/>
                </a:tc>
                <a:tc>
                  <a:txBody>
                    <a:bodyPr/>
                    <a:lstStyle/>
                    <a:p>
                      <a:r>
                        <a:rPr lang="en-US" dirty="0">
                          <a:solidFill>
                            <a:schemeClr val="tx1"/>
                          </a:solidFill>
                        </a:rPr>
                        <a:t>Yes</a:t>
                      </a:r>
                    </a:p>
                  </a:txBody>
                  <a:tcPr/>
                </a:tc>
                <a:extLst>
                  <a:ext uri="{0D108BD9-81ED-4DB2-BD59-A6C34878D82A}">
                    <a16:rowId xmlns:a16="http://schemas.microsoft.com/office/drawing/2014/main" val="2889204633"/>
                  </a:ext>
                </a:extLst>
              </a:tr>
            </a:tbl>
          </a:graphicData>
        </a:graphic>
      </p:graphicFrame>
    </p:spTree>
    <p:extLst>
      <p:ext uri="{BB962C8B-B14F-4D97-AF65-F5344CB8AC3E}">
        <p14:creationId xmlns:p14="http://schemas.microsoft.com/office/powerpoint/2010/main" val="2947709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Contraction</a:t>
            </a:r>
            <a:r>
              <a:rPr lang="da-DK" dirty="0"/>
              <a:t> </a:t>
            </a:r>
            <a:r>
              <a:rPr lang="da-DK" dirty="0" err="1"/>
              <a:t>Hierarchies</a:t>
            </a:r>
            <a:endParaRPr lang="en-US" dirty="0"/>
          </a:p>
        </p:txBody>
      </p:sp>
      <p:sp>
        <p:nvSpPr>
          <p:cNvPr id="3" name="Content Placeholder 2"/>
          <p:cNvSpPr>
            <a:spLocks noGrp="1"/>
          </p:cNvSpPr>
          <p:nvPr>
            <p:ph idx="1"/>
          </p:nvPr>
        </p:nvSpPr>
        <p:spPr/>
        <p:txBody>
          <a:bodyPr/>
          <a:lstStyle/>
          <a:p>
            <a:r>
              <a:rPr lang="en-US" b="1" dirty="0" err="1"/>
              <a:t>GraphHopper</a:t>
            </a:r>
            <a:endParaRPr lang="en-US" b="1" dirty="0"/>
          </a:p>
          <a:p>
            <a:r>
              <a:rPr lang="en-US" dirty="0"/>
              <a:t>URL: https://</a:t>
            </a:r>
            <a:r>
              <a:rPr lang="en-US" dirty="0" err="1"/>
              <a:t>github.com</a:t>
            </a:r>
            <a:r>
              <a:rPr lang="en-US" dirty="0"/>
              <a:t>/</a:t>
            </a:r>
            <a:r>
              <a:rPr lang="en-US" dirty="0" err="1"/>
              <a:t>graphhopper</a:t>
            </a:r>
            <a:r>
              <a:rPr lang="en-US" dirty="0"/>
              <a:t>/</a:t>
            </a:r>
            <a:r>
              <a:rPr lang="en-US" dirty="0" err="1"/>
              <a:t>graphhopper</a:t>
            </a:r>
            <a:endParaRPr lang="en-US" dirty="0"/>
          </a:p>
          <a:p>
            <a:r>
              <a:rPr lang="en-US" dirty="0"/>
              <a:t>Key word: Java, CH, &lt;&lt;Hidden Markov Map Matching Through Noise and Sparseness&gt;&gt;, OSM  </a:t>
            </a:r>
          </a:p>
          <a:p>
            <a:endParaRPr lang="en-US" dirty="0"/>
          </a:p>
          <a:p>
            <a:r>
              <a:rPr lang="en-US" b="1" dirty="0"/>
              <a:t>OSRM</a:t>
            </a:r>
          </a:p>
          <a:p>
            <a:r>
              <a:rPr lang="en-US" dirty="0"/>
              <a:t>URL: https://</a:t>
            </a:r>
            <a:r>
              <a:rPr lang="en-US" dirty="0" err="1"/>
              <a:t>github.com</a:t>
            </a:r>
            <a:r>
              <a:rPr lang="en-US" dirty="0"/>
              <a:t>/Project-OSRM/</a:t>
            </a:r>
            <a:r>
              <a:rPr lang="en-US" dirty="0" err="1"/>
              <a:t>osrm</a:t>
            </a:r>
            <a:r>
              <a:rPr lang="en-US" dirty="0"/>
              <a:t>-backend</a:t>
            </a:r>
          </a:p>
          <a:p>
            <a:r>
              <a:rPr lang="en-US" dirty="0"/>
              <a:t>Key word: C++, CH, OSM</a:t>
            </a:r>
          </a:p>
        </p:txBody>
      </p:sp>
      <p:sp>
        <p:nvSpPr>
          <p:cNvPr id="4" name="Date Placeholder 3"/>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26</a:t>
            </a:fld>
            <a:endParaRPr lang="en-US"/>
          </a:p>
        </p:txBody>
      </p:sp>
    </p:spTree>
    <p:extLst>
      <p:ext uri="{BB962C8B-B14F-4D97-AF65-F5344CB8AC3E}">
        <p14:creationId xmlns:p14="http://schemas.microsoft.com/office/powerpoint/2010/main" val="780914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What is Contraction Hierarchies (CH)?</a:t>
            </a:r>
            <a:br>
              <a:rPr lang="en-US" altLang="zh-CN" dirty="0"/>
            </a:br>
            <a:r>
              <a:rPr lang="en-US" altLang="zh-CN" dirty="0"/>
              <a:t>	</a:t>
            </a:r>
            <a:endParaRPr lang="zh-CN" altLang="en-US" dirty="0"/>
          </a:p>
        </p:txBody>
      </p:sp>
      <p:sp>
        <p:nvSpPr>
          <p:cNvPr id="3" name="内容占位符 2"/>
          <p:cNvSpPr>
            <a:spLocks noGrp="1"/>
          </p:cNvSpPr>
          <p:nvPr>
            <p:ph idx="1"/>
          </p:nvPr>
        </p:nvSpPr>
        <p:spPr/>
        <p:txBody>
          <a:bodyPr/>
          <a:lstStyle/>
          <a:p>
            <a:r>
              <a:rPr lang="en-US" altLang="zh-CN" dirty="0"/>
              <a:t>1-line explain</a:t>
            </a:r>
          </a:p>
          <a:p>
            <a:pPr lvl="1"/>
            <a:r>
              <a:rPr lang="en-US" altLang="zh-CN" dirty="0"/>
              <a:t>Highway Hierarchy</a:t>
            </a:r>
          </a:p>
          <a:p>
            <a:pPr lvl="2"/>
            <a:r>
              <a:rPr lang="en-US" altLang="zh-CN" dirty="0"/>
              <a:t>Explorer the </a:t>
            </a:r>
            <a:r>
              <a:rPr lang="en-US" altLang="zh-CN" b="1" dirty="0"/>
              <a:t>hierarchical</a:t>
            </a:r>
            <a:r>
              <a:rPr lang="en-US" altLang="zh-CN" dirty="0"/>
              <a:t> structure of road network by selecting </a:t>
            </a:r>
            <a:r>
              <a:rPr lang="en-US" altLang="zh-CN" b="1" dirty="0"/>
              <a:t>highway</a:t>
            </a:r>
          </a:p>
          <a:p>
            <a:pPr lvl="1"/>
            <a:r>
              <a:rPr lang="en-US" altLang="zh-CN" dirty="0"/>
              <a:t>Contraction Hierarchy</a:t>
            </a:r>
          </a:p>
          <a:p>
            <a:pPr lvl="2"/>
            <a:r>
              <a:rPr lang="en-US" altLang="zh-CN" dirty="0"/>
              <a:t>Explorer the </a:t>
            </a:r>
            <a:r>
              <a:rPr lang="en-US" altLang="zh-CN" b="1" dirty="0"/>
              <a:t>hierarchical</a:t>
            </a:r>
            <a:r>
              <a:rPr lang="en-US" altLang="zh-CN" dirty="0"/>
              <a:t> structure of road network by node </a:t>
            </a:r>
            <a:r>
              <a:rPr lang="en-US" altLang="zh-CN" b="1" dirty="0"/>
              <a:t>contraction</a:t>
            </a:r>
          </a:p>
          <a:p>
            <a:pPr lvl="2"/>
            <a:endParaRPr lang="en-US" altLang="zh-CN" b="1" dirty="0"/>
          </a:p>
          <a:p>
            <a:pPr>
              <a:spcAft>
                <a:spcPts val="1200"/>
              </a:spcAft>
            </a:pPr>
            <a:r>
              <a:rPr lang="da-DK" dirty="0"/>
              <a:t>Order nodes </a:t>
            </a:r>
            <a:r>
              <a:rPr lang="da-DK" i="1" dirty="0"/>
              <a:t>v</a:t>
            </a:r>
            <a:r>
              <a:rPr lang="da-DK" baseline="-25000" dirty="0"/>
              <a:t>1</a:t>
            </a:r>
            <a:r>
              <a:rPr lang="da-DK" dirty="0"/>
              <a:t>,...,</a:t>
            </a:r>
            <a:r>
              <a:rPr lang="da-DK" i="1" dirty="0" err="1"/>
              <a:t>v</a:t>
            </a:r>
            <a:r>
              <a:rPr lang="da-DK" i="1" baseline="-25000" dirty="0" err="1"/>
              <a:t>n</a:t>
            </a:r>
            <a:r>
              <a:rPr lang="da-DK" dirty="0"/>
              <a:t> in </a:t>
            </a:r>
            <a:r>
              <a:rPr lang="da-DK" dirty="0" err="1"/>
              <a:t>increasing</a:t>
            </a:r>
            <a:r>
              <a:rPr lang="da-DK" dirty="0"/>
              <a:t> </a:t>
            </a:r>
            <a:r>
              <a:rPr lang="da-DK" dirty="0" err="1"/>
              <a:t>order</a:t>
            </a:r>
            <a:r>
              <a:rPr lang="da-DK" dirty="0"/>
              <a:t> of </a:t>
            </a:r>
            <a:r>
              <a:rPr lang="da-DK" dirty="0" err="1"/>
              <a:t>importance</a:t>
            </a:r>
            <a:endParaRPr lang="da-DK" dirty="0"/>
          </a:p>
          <a:p>
            <a:pPr>
              <a:spcAft>
                <a:spcPts val="1200"/>
              </a:spcAft>
            </a:pPr>
            <a:r>
              <a:rPr lang="da-DK" dirty="0" err="1"/>
              <a:t>Repeatedly</a:t>
            </a:r>
            <a:r>
              <a:rPr lang="da-DK" dirty="0"/>
              <a:t> </a:t>
            </a:r>
            <a:r>
              <a:rPr lang="da-DK" b="1" dirty="0" err="1"/>
              <a:t>contract</a:t>
            </a:r>
            <a:r>
              <a:rPr lang="da-DK" dirty="0"/>
              <a:t> </a:t>
            </a:r>
            <a:r>
              <a:rPr lang="da-DK" dirty="0" err="1"/>
              <a:t>unimportant</a:t>
            </a:r>
            <a:r>
              <a:rPr lang="da-DK" dirty="0"/>
              <a:t> nodes by </a:t>
            </a:r>
            <a:r>
              <a:rPr lang="da-DK" dirty="0" err="1"/>
              <a:t>adding</a:t>
            </a:r>
            <a:r>
              <a:rPr lang="da-DK" dirty="0"/>
              <a:t> </a:t>
            </a:r>
            <a:r>
              <a:rPr lang="da-DK" b="1" dirty="0" err="1">
                <a:solidFill>
                  <a:schemeClr val="accent1"/>
                </a:solidFill>
              </a:rPr>
              <a:t>shortcuts</a:t>
            </a:r>
            <a:r>
              <a:rPr lang="da-DK" b="1" dirty="0">
                <a:solidFill>
                  <a:schemeClr val="accent1"/>
                </a:solidFill>
              </a:rPr>
              <a:t> </a:t>
            </a:r>
            <a:r>
              <a:rPr lang="da-DK" dirty="0" err="1"/>
              <a:t>required</a:t>
            </a:r>
            <a:r>
              <a:rPr lang="da-DK" dirty="0"/>
              <a:t> by </a:t>
            </a:r>
            <a:r>
              <a:rPr lang="da-DK" dirty="0" err="1"/>
              <a:t>shortest</a:t>
            </a:r>
            <a:r>
              <a:rPr lang="da-DK" dirty="0"/>
              <a:t> </a:t>
            </a:r>
            <a:r>
              <a:rPr lang="da-DK" dirty="0" err="1"/>
              <a:t>paths</a:t>
            </a:r>
            <a:endParaRPr lang="da-DK" dirty="0"/>
          </a:p>
          <a:p>
            <a:pPr lvl="2"/>
            <a:endParaRPr lang="en-US" altLang="zh-CN" b="1" dirty="0"/>
          </a:p>
        </p:txBody>
      </p:sp>
    </p:spTree>
    <p:extLst>
      <p:ext uri="{BB962C8B-B14F-4D97-AF65-F5344CB8AC3E}">
        <p14:creationId xmlns:p14="http://schemas.microsoft.com/office/powerpoint/2010/main" val="681193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algn="ctr" eaLnBrk="1" hangingPunct="1"/>
            <a:r>
              <a:rPr lang="en-US" altLang="zh-CN" dirty="0"/>
              <a:t>CH basic</a:t>
            </a:r>
          </a:p>
        </p:txBody>
      </p:sp>
      <p:sp>
        <p:nvSpPr>
          <p:cNvPr id="15368" name="Line 11"/>
          <p:cNvSpPr>
            <a:spLocks noChangeShapeType="1"/>
          </p:cNvSpPr>
          <p:nvPr/>
        </p:nvSpPr>
        <p:spPr bwMode="auto">
          <a:xfrm>
            <a:off x="4140200" y="1844675"/>
            <a:ext cx="0" cy="453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0" name="Picture 2"/>
          <p:cNvPicPr>
            <a:picLocks noGrp="1" noChangeAspect="1" noChangeArrowheads="1"/>
          </p:cNvPicPr>
          <p:nvPr>
            <p:ph idx="1"/>
          </p:nvPr>
        </p:nvPicPr>
        <p:blipFill>
          <a:blip r:embed="rId3" cstate="email">
            <a:extLst>
              <a:ext uri="{28A0092B-C50C-407E-A947-70E740481C1C}">
                <a14:useLocalDpi xmlns:a14="http://schemas.microsoft.com/office/drawing/2010/main"/>
              </a:ext>
            </a:extLst>
          </a:blip>
          <a:srcRect/>
          <a:stretch>
            <a:fillRect/>
          </a:stretch>
        </p:blipFill>
        <p:spPr bwMode="auto">
          <a:xfrm>
            <a:off x="5333291" y="2565080"/>
            <a:ext cx="2100028" cy="2100028"/>
          </a:xfrm>
          <a:prstGeom prst="rect">
            <a:avLst/>
          </a:prstGeom>
          <a:noFill/>
          <a:ln w="9525">
            <a:noFill/>
            <a:miter lim="800000"/>
            <a:headEnd/>
            <a:tailEnd/>
          </a:ln>
        </p:spPr>
      </p:pic>
      <p:pic>
        <p:nvPicPr>
          <p:cNvPr id="2" name="Picture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03199" y="1943100"/>
            <a:ext cx="3276955" cy="3390900"/>
          </a:xfrm>
          <a:prstGeom prst="rect">
            <a:avLst/>
          </a:prstGeom>
        </p:spPr>
      </p:pic>
    </p:spTree>
    <p:extLst>
      <p:ext uri="{BB962C8B-B14F-4D97-AF65-F5344CB8AC3E}">
        <p14:creationId xmlns:p14="http://schemas.microsoft.com/office/powerpoint/2010/main" val="87929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2" name="Date Placeholder 3"/>
          <p:cNvSpPr txBox="1">
            <a:spLocks noGrp="1"/>
          </p:cNvSpPr>
          <p:nvPr/>
        </p:nvSpPr>
        <p:spPr bwMode="auto">
          <a:xfrm>
            <a:off x="7086600" y="6477000"/>
            <a:ext cx="12192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ctr" eaLnBrk="0" hangingPunct="0">
              <a:defRPr sz="600">
                <a:solidFill>
                  <a:srgbClr val="4D4D4D"/>
                </a:solidFill>
                <a:latin typeface="Arial" charset="0"/>
                <a:ea typeface="ＭＳ Ｐゴシック" charset="0"/>
                <a:cs typeface="ＭＳ Ｐゴシック" charset="0"/>
              </a:defRPr>
            </a:lvl1pPr>
            <a:lvl2pPr marL="742950" indent="-285750" algn="ctr" eaLnBrk="0" hangingPunct="0">
              <a:defRPr sz="600">
                <a:solidFill>
                  <a:srgbClr val="4D4D4D"/>
                </a:solidFill>
                <a:latin typeface="Arial" charset="0"/>
                <a:ea typeface="ＭＳ Ｐゴシック" charset="0"/>
              </a:defRPr>
            </a:lvl2pPr>
            <a:lvl3pPr marL="1143000" indent="-228600" algn="ctr" eaLnBrk="0" hangingPunct="0">
              <a:defRPr sz="600">
                <a:solidFill>
                  <a:srgbClr val="4D4D4D"/>
                </a:solidFill>
                <a:latin typeface="Arial" charset="0"/>
                <a:ea typeface="ＭＳ Ｐゴシック" charset="0"/>
              </a:defRPr>
            </a:lvl3pPr>
            <a:lvl4pPr marL="1600200" indent="-228600" algn="ctr" eaLnBrk="0" hangingPunct="0">
              <a:defRPr sz="600">
                <a:solidFill>
                  <a:srgbClr val="4D4D4D"/>
                </a:solidFill>
                <a:latin typeface="Arial" charset="0"/>
                <a:ea typeface="ＭＳ Ｐゴシック" charset="0"/>
              </a:defRPr>
            </a:lvl4pPr>
            <a:lvl5pPr marL="2057400" indent="-228600" algn="ctr" eaLnBrk="0" hangingPunct="0">
              <a:defRPr sz="600">
                <a:solidFill>
                  <a:srgbClr val="4D4D4D"/>
                </a:solidFill>
                <a:latin typeface="Arial" charset="0"/>
                <a:ea typeface="ＭＳ Ｐゴシック" charset="0"/>
              </a:defRPr>
            </a:lvl5pPr>
            <a:lvl6pPr marL="2514600" indent="-228600" algn="ctr" eaLnBrk="0" fontAlgn="base" hangingPunct="0">
              <a:spcBef>
                <a:spcPct val="0"/>
              </a:spcBef>
              <a:spcAft>
                <a:spcPct val="0"/>
              </a:spcAft>
              <a:defRPr sz="600">
                <a:solidFill>
                  <a:srgbClr val="4D4D4D"/>
                </a:solidFill>
                <a:latin typeface="Arial" charset="0"/>
                <a:ea typeface="ＭＳ Ｐゴシック" charset="0"/>
              </a:defRPr>
            </a:lvl6pPr>
            <a:lvl7pPr marL="2971800" indent="-228600" algn="ctr" eaLnBrk="0" fontAlgn="base" hangingPunct="0">
              <a:spcBef>
                <a:spcPct val="0"/>
              </a:spcBef>
              <a:spcAft>
                <a:spcPct val="0"/>
              </a:spcAft>
              <a:defRPr sz="600">
                <a:solidFill>
                  <a:srgbClr val="4D4D4D"/>
                </a:solidFill>
                <a:latin typeface="Arial" charset="0"/>
                <a:ea typeface="ＭＳ Ｐゴシック" charset="0"/>
              </a:defRPr>
            </a:lvl7pPr>
            <a:lvl8pPr marL="3429000" indent="-228600" algn="ctr" eaLnBrk="0" fontAlgn="base" hangingPunct="0">
              <a:spcBef>
                <a:spcPct val="0"/>
              </a:spcBef>
              <a:spcAft>
                <a:spcPct val="0"/>
              </a:spcAft>
              <a:defRPr sz="600">
                <a:solidFill>
                  <a:srgbClr val="4D4D4D"/>
                </a:solidFill>
                <a:latin typeface="Arial" charset="0"/>
                <a:ea typeface="ＭＳ Ｐゴシック" charset="0"/>
              </a:defRPr>
            </a:lvl8pPr>
            <a:lvl9pPr marL="3886200" indent="-228600" algn="ctr" eaLnBrk="0" fontAlgn="base" hangingPunct="0">
              <a:spcBef>
                <a:spcPct val="0"/>
              </a:spcBef>
              <a:spcAft>
                <a:spcPct val="0"/>
              </a:spcAft>
              <a:defRPr sz="600">
                <a:solidFill>
                  <a:srgbClr val="4D4D4D"/>
                </a:solidFill>
                <a:latin typeface="Arial" charset="0"/>
                <a:ea typeface="ＭＳ Ｐゴシック" charset="0"/>
              </a:defRPr>
            </a:lvl9pPr>
          </a:lstStyle>
          <a:p>
            <a:pPr algn="l"/>
            <a:fld id="{737D0653-987E-6D44-A1D4-71FFDD7280D2}" type="datetime4">
              <a:rPr lang="en-US" sz="1000">
                <a:solidFill>
                  <a:srgbClr val="717277"/>
                </a:solidFill>
              </a:rPr>
              <a:pPr algn="l"/>
              <a:t>August 28, 2020</a:t>
            </a:fld>
            <a:endParaRPr lang="en-US" sz="1000" dirty="0">
              <a:solidFill>
                <a:srgbClr val="878C93"/>
              </a:solidFill>
            </a:endParaRPr>
          </a:p>
        </p:txBody>
      </p:sp>
      <p:sp>
        <p:nvSpPr>
          <p:cNvPr id="119818" name="Text Box 10"/>
          <p:cNvSpPr txBox="1">
            <a:spLocks noChangeArrowheads="1"/>
          </p:cNvSpPr>
          <p:nvPr/>
        </p:nvSpPr>
        <p:spPr bwMode="auto">
          <a:xfrm>
            <a:off x="533400" y="228600"/>
            <a:ext cx="6934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dirty="0"/>
              <a:t>Contraction Hierarchies (A example for compiling)</a:t>
            </a:r>
          </a:p>
        </p:txBody>
      </p:sp>
      <p:grpSp>
        <p:nvGrpSpPr>
          <p:cNvPr id="8" name="组合 109"/>
          <p:cNvGrpSpPr>
            <a:grpSpLocks/>
          </p:cNvGrpSpPr>
          <p:nvPr/>
        </p:nvGrpSpPr>
        <p:grpSpPr bwMode="auto">
          <a:xfrm>
            <a:off x="762000" y="1447800"/>
            <a:ext cx="7569200" cy="588963"/>
            <a:chOff x="762000" y="1447800"/>
            <a:chExt cx="7569368" cy="589532"/>
          </a:xfrm>
        </p:grpSpPr>
        <p:cxnSp>
          <p:nvCxnSpPr>
            <p:cNvPr id="33" name="直接箭头连接符 32"/>
            <p:cNvCxnSpPr/>
            <p:nvPr/>
          </p:nvCxnSpPr>
          <p:spPr>
            <a:xfrm>
              <a:off x="1143008" y="1860949"/>
              <a:ext cx="1079524" cy="15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4" name="TextBox 33"/>
            <p:cNvSpPr txBox="1"/>
            <p:nvPr/>
          </p:nvSpPr>
          <p:spPr>
            <a:xfrm>
              <a:off x="1755797"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cxnSp>
          <p:nvCxnSpPr>
            <p:cNvPr id="35" name="直接箭头连接符 34"/>
            <p:cNvCxnSpPr/>
            <p:nvPr/>
          </p:nvCxnSpPr>
          <p:spPr>
            <a:xfrm>
              <a:off x="4572085" y="1860949"/>
              <a:ext cx="1079524" cy="15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6" name="直接箭头连接符 35"/>
            <p:cNvCxnSpPr/>
            <p:nvPr/>
          </p:nvCxnSpPr>
          <p:spPr>
            <a:xfrm>
              <a:off x="6891474" y="1859360"/>
              <a:ext cx="1079524" cy="158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直接箭头连接符 36"/>
            <p:cNvCxnSpPr/>
            <p:nvPr/>
          </p:nvCxnSpPr>
          <p:spPr>
            <a:xfrm>
              <a:off x="2590841" y="1857771"/>
              <a:ext cx="1619286" cy="15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8" name="直接箭头连接符 37"/>
            <p:cNvCxnSpPr/>
            <p:nvPr/>
          </p:nvCxnSpPr>
          <p:spPr>
            <a:xfrm>
              <a:off x="6019917" y="1856182"/>
              <a:ext cx="539762" cy="158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6096118"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1</a:t>
              </a:r>
              <a:endParaRPr lang="zh-CN" altLang="en-US" sz="1800" dirty="0">
                <a:solidFill>
                  <a:srgbClr val="FF0000"/>
                </a:solidFill>
                <a:latin typeface="Calibri" pitchFamily="34" charset="0"/>
              </a:endParaRPr>
            </a:p>
          </p:txBody>
        </p:sp>
        <p:sp>
          <p:nvSpPr>
            <p:cNvPr id="40" name="TextBox 39"/>
            <p:cNvSpPr txBox="1"/>
            <p:nvPr/>
          </p:nvSpPr>
          <p:spPr>
            <a:xfrm>
              <a:off x="5029295"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41" name="TextBox 40"/>
            <p:cNvSpPr txBox="1"/>
            <p:nvPr/>
          </p:nvSpPr>
          <p:spPr>
            <a:xfrm>
              <a:off x="3429059"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3</a:t>
              </a:r>
              <a:endParaRPr lang="zh-CN" altLang="en-US" sz="1800" dirty="0">
                <a:solidFill>
                  <a:srgbClr val="FF0000"/>
                </a:solidFill>
                <a:latin typeface="Calibri" pitchFamily="34" charset="0"/>
              </a:endParaRPr>
            </a:p>
          </p:txBody>
        </p:sp>
        <p:sp>
          <p:nvSpPr>
            <p:cNvPr id="42" name="TextBox 41"/>
            <p:cNvSpPr txBox="1"/>
            <p:nvPr/>
          </p:nvSpPr>
          <p:spPr>
            <a:xfrm>
              <a:off x="7351859"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43" name="椭圆 64"/>
            <p:cNvSpPr>
              <a:spLocks noChangeArrowheads="1"/>
            </p:cNvSpPr>
            <p:nvPr/>
          </p:nvSpPr>
          <p:spPr bwMode="auto">
            <a:xfrm>
              <a:off x="5638800"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4</a:t>
              </a:r>
              <a:endParaRPr lang="zh-CN" altLang="en-US" sz="1800">
                <a:latin typeface="Calibri" pitchFamily="34" charset="0"/>
              </a:endParaRPr>
            </a:p>
          </p:txBody>
        </p:sp>
        <p:sp>
          <p:nvSpPr>
            <p:cNvPr id="44" name="椭圆 66"/>
            <p:cNvSpPr>
              <a:spLocks noChangeArrowheads="1"/>
            </p:cNvSpPr>
            <p:nvPr/>
          </p:nvSpPr>
          <p:spPr bwMode="auto">
            <a:xfrm>
              <a:off x="7971368"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5</a:t>
              </a:r>
              <a:endParaRPr lang="zh-CN" altLang="en-US" sz="1800">
                <a:latin typeface="Calibri" pitchFamily="34" charset="0"/>
              </a:endParaRPr>
            </a:p>
          </p:txBody>
        </p:sp>
        <p:sp>
          <p:nvSpPr>
            <p:cNvPr id="45" name="椭圆 67"/>
            <p:cNvSpPr>
              <a:spLocks noChangeArrowheads="1"/>
            </p:cNvSpPr>
            <p:nvPr/>
          </p:nvSpPr>
          <p:spPr bwMode="auto">
            <a:xfrm>
              <a:off x="6532200"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3</a:t>
              </a:r>
              <a:endParaRPr lang="zh-CN" altLang="en-US" sz="1800">
                <a:latin typeface="Calibri" pitchFamily="34" charset="0"/>
              </a:endParaRPr>
            </a:p>
          </p:txBody>
        </p:sp>
        <p:sp>
          <p:nvSpPr>
            <p:cNvPr id="46" name="椭圆 68"/>
            <p:cNvSpPr>
              <a:spLocks noChangeArrowheads="1"/>
            </p:cNvSpPr>
            <p:nvPr/>
          </p:nvSpPr>
          <p:spPr bwMode="auto">
            <a:xfrm>
              <a:off x="4191000"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1</a:t>
              </a:r>
              <a:endParaRPr lang="zh-CN" altLang="en-US" sz="1800">
                <a:latin typeface="Calibri" pitchFamily="34" charset="0"/>
              </a:endParaRPr>
            </a:p>
          </p:txBody>
        </p:sp>
        <p:sp>
          <p:nvSpPr>
            <p:cNvPr id="47" name="椭圆 69"/>
            <p:cNvSpPr>
              <a:spLocks noChangeArrowheads="1"/>
            </p:cNvSpPr>
            <p:nvPr/>
          </p:nvSpPr>
          <p:spPr bwMode="auto">
            <a:xfrm>
              <a:off x="2209800"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6</a:t>
              </a:r>
              <a:endParaRPr lang="zh-CN" altLang="en-US" sz="1800">
                <a:latin typeface="Calibri" pitchFamily="34" charset="0"/>
              </a:endParaRPr>
            </a:p>
          </p:txBody>
        </p:sp>
        <p:sp>
          <p:nvSpPr>
            <p:cNvPr id="48" name="椭圆 70"/>
            <p:cNvSpPr>
              <a:spLocks noChangeArrowheads="1"/>
            </p:cNvSpPr>
            <p:nvPr/>
          </p:nvSpPr>
          <p:spPr bwMode="auto">
            <a:xfrm>
              <a:off x="762000" y="1677332"/>
              <a:ext cx="360000" cy="360000"/>
            </a:xfrm>
            <a:prstGeom prst="ellipse">
              <a:avLst/>
            </a:prstGeom>
            <a:noFill/>
            <a:ln w="9525" algn="ctr">
              <a:solidFill>
                <a:schemeClr val="tx1"/>
              </a:solidFill>
              <a:round/>
              <a:headEnd/>
              <a:tailEnd/>
            </a:ln>
          </p:spPr>
          <p:txBody>
            <a:bodyPr lIns="0" tIns="0" rIns="0" bIns="0"/>
            <a:lstStyle/>
            <a:p>
              <a:r>
                <a:rPr lang="en-US" altLang="zh-CN" sz="1800" dirty="0">
                  <a:latin typeface="Calibri" pitchFamily="34" charset="0"/>
                </a:rPr>
                <a:t>2</a:t>
              </a:r>
              <a:endParaRPr lang="zh-CN" altLang="en-US" sz="1800" dirty="0">
                <a:latin typeface="Calibri" pitchFamily="34" charset="0"/>
              </a:endParaRPr>
            </a:p>
          </p:txBody>
        </p:sp>
      </p:grpSp>
      <p:cxnSp>
        <p:nvCxnSpPr>
          <p:cNvPr id="52" name="直接箭头连接符 51"/>
          <p:cNvCxnSpPr/>
          <p:nvPr/>
        </p:nvCxnSpPr>
        <p:spPr bwMode="auto">
          <a:xfrm>
            <a:off x="1117600" y="4146550"/>
            <a:ext cx="10795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3" name="TextBox 52"/>
          <p:cNvSpPr txBox="1"/>
          <p:nvPr/>
        </p:nvSpPr>
        <p:spPr bwMode="auto">
          <a:xfrm>
            <a:off x="1730375" y="37338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cxnSp>
        <p:nvCxnSpPr>
          <p:cNvPr id="54" name="直接箭头连接符 53"/>
          <p:cNvCxnSpPr>
            <a:stCxn id="65" idx="7"/>
            <a:endCxn id="62" idx="3"/>
          </p:cNvCxnSpPr>
          <p:nvPr/>
        </p:nvCxnSpPr>
        <p:spPr bwMode="auto">
          <a:xfrm flipV="1">
            <a:off x="4498196" y="4270093"/>
            <a:ext cx="1167816" cy="16499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5" name="直接箭头连接符 54"/>
          <p:cNvCxnSpPr/>
          <p:nvPr/>
        </p:nvCxnSpPr>
        <p:spPr bwMode="auto">
          <a:xfrm>
            <a:off x="6865938" y="4144963"/>
            <a:ext cx="1079500" cy="15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6" name="直接箭头连接符 55"/>
          <p:cNvCxnSpPr>
            <a:stCxn id="66" idx="5"/>
          </p:cNvCxnSpPr>
          <p:nvPr/>
        </p:nvCxnSpPr>
        <p:spPr bwMode="auto">
          <a:xfrm>
            <a:off x="2491640" y="4270093"/>
            <a:ext cx="1693010" cy="174970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7" name="直接箭头连接符 56"/>
          <p:cNvCxnSpPr/>
          <p:nvPr/>
        </p:nvCxnSpPr>
        <p:spPr bwMode="auto">
          <a:xfrm>
            <a:off x="5994400" y="4141788"/>
            <a:ext cx="539750" cy="15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8" name="TextBox 57"/>
          <p:cNvSpPr txBox="1"/>
          <p:nvPr/>
        </p:nvSpPr>
        <p:spPr bwMode="auto">
          <a:xfrm>
            <a:off x="6070600" y="37338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1</a:t>
            </a:r>
            <a:endParaRPr lang="zh-CN" altLang="en-US" sz="1800" dirty="0">
              <a:solidFill>
                <a:srgbClr val="FF0000"/>
              </a:solidFill>
              <a:latin typeface="Calibri" pitchFamily="34" charset="0"/>
            </a:endParaRPr>
          </a:p>
        </p:txBody>
      </p:sp>
      <p:sp>
        <p:nvSpPr>
          <p:cNvPr id="59" name="TextBox 58"/>
          <p:cNvSpPr txBox="1"/>
          <p:nvPr/>
        </p:nvSpPr>
        <p:spPr bwMode="auto">
          <a:xfrm>
            <a:off x="4727575" y="46482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60" name="TextBox 59"/>
          <p:cNvSpPr txBox="1"/>
          <p:nvPr/>
        </p:nvSpPr>
        <p:spPr bwMode="auto">
          <a:xfrm>
            <a:off x="3252787" y="46482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3</a:t>
            </a:r>
            <a:endParaRPr lang="zh-CN" altLang="en-US" sz="1800" dirty="0">
              <a:solidFill>
                <a:srgbClr val="FF0000"/>
              </a:solidFill>
              <a:latin typeface="Calibri" pitchFamily="34" charset="0"/>
            </a:endParaRPr>
          </a:p>
        </p:txBody>
      </p:sp>
      <p:sp>
        <p:nvSpPr>
          <p:cNvPr id="61" name="TextBox 60"/>
          <p:cNvSpPr txBox="1"/>
          <p:nvPr/>
        </p:nvSpPr>
        <p:spPr bwMode="auto">
          <a:xfrm>
            <a:off x="7326313" y="37338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62" name="椭圆 64"/>
          <p:cNvSpPr>
            <a:spLocks noChangeArrowheads="1"/>
          </p:cNvSpPr>
          <p:nvPr/>
        </p:nvSpPr>
        <p:spPr bwMode="auto">
          <a:xfrm>
            <a:off x="5613292" y="3963110"/>
            <a:ext cx="359992" cy="359653"/>
          </a:xfrm>
          <a:prstGeom prst="ellipse">
            <a:avLst/>
          </a:prstGeom>
          <a:noFill/>
          <a:ln w="9525" algn="ctr">
            <a:solidFill>
              <a:schemeClr val="tx1"/>
            </a:solidFill>
            <a:round/>
            <a:headEnd/>
            <a:tailEnd/>
          </a:ln>
        </p:spPr>
        <p:txBody>
          <a:bodyPr lIns="0" tIns="0" rIns="0" bIns="0"/>
          <a:lstStyle/>
          <a:p>
            <a:r>
              <a:rPr lang="en-US" altLang="zh-CN" sz="1800" dirty="0">
                <a:latin typeface="Calibri" pitchFamily="34" charset="0"/>
              </a:rPr>
              <a:t>4</a:t>
            </a:r>
            <a:endParaRPr lang="zh-CN" altLang="en-US" sz="1800" dirty="0">
              <a:latin typeface="Calibri" pitchFamily="34" charset="0"/>
            </a:endParaRPr>
          </a:p>
        </p:txBody>
      </p:sp>
      <p:sp>
        <p:nvSpPr>
          <p:cNvPr id="63" name="椭圆 66"/>
          <p:cNvSpPr>
            <a:spLocks noChangeArrowheads="1"/>
          </p:cNvSpPr>
          <p:nvPr/>
        </p:nvSpPr>
        <p:spPr bwMode="auto">
          <a:xfrm>
            <a:off x="7945808" y="3963110"/>
            <a:ext cx="359992" cy="359653"/>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5</a:t>
            </a:r>
            <a:endParaRPr lang="zh-CN" altLang="en-US" sz="1800">
              <a:latin typeface="Calibri" pitchFamily="34" charset="0"/>
            </a:endParaRPr>
          </a:p>
        </p:txBody>
      </p:sp>
      <p:sp>
        <p:nvSpPr>
          <p:cNvPr id="64" name="椭圆 67"/>
          <p:cNvSpPr>
            <a:spLocks noChangeArrowheads="1"/>
          </p:cNvSpPr>
          <p:nvPr/>
        </p:nvSpPr>
        <p:spPr bwMode="auto">
          <a:xfrm>
            <a:off x="6506672" y="3963110"/>
            <a:ext cx="359992" cy="359653"/>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3</a:t>
            </a:r>
            <a:endParaRPr lang="zh-CN" altLang="en-US" sz="1800">
              <a:latin typeface="Calibri" pitchFamily="34" charset="0"/>
            </a:endParaRPr>
          </a:p>
        </p:txBody>
      </p:sp>
      <p:sp>
        <p:nvSpPr>
          <p:cNvPr id="65" name="椭圆 68"/>
          <p:cNvSpPr>
            <a:spLocks noChangeArrowheads="1"/>
          </p:cNvSpPr>
          <p:nvPr/>
        </p:nvSpPr>
        <p:spPr bwMode="auto">
          <a:xfrm>
            <a:off x="4190924" y="5867399"/>
            <a:ext cx="359992" cy="359653"/>
          </a:xfrm>
          <a:prstGeom prst="ellipse">
            <a:avLst/>
          </a:prstGeom>
          <a:noFill/>
          <a:ln w="9525" algn="ctr">
            <a:solidFill>
              <a:schemeClr val="tx1"/>
            </a:solidFill>
            <a:round/>
            <a:headEnd/>
            <a:tailEnd/>
          </a:ln>
        </p:spPr>
        <p:txBody>
          <a:bodyPr lIns="0" tIns="0" rIns="0" bIns="0"/>
          <a:lstStyle/>
          <a:p>
            <a:r>
              <a:rPr lang="en-US" altLang="zh-CN" sz="1800" dirty="0">
                <a:latin typeface="Calibri" pitchFamily="34" charset="0"/>
              </a:rPr>
              <a:t>1</a:t>
            </a:r>
            <a:endParaRPr lang="zh-CN" altLang="en-US" sz="1800" dirty="0">
              <a:latin typeface="Calibri" pitchFamily="34" charset="0"/>
            </a:endParaRPr>
          </a:p>
        </p:txBody>
      </p:sp>
      <p:sp>
        <p:nvSpPr>
          <p:cNvPr id="66" name="椭圆 69"/>
          <p:cNvSpPr>
            <a:spLocks noChangeArrowheads="1"/>
          </p:cNvSpPr>
          <p:nvPr/>
        </p:nvSpPr>
        <p:spPr bwMode="auto">
          <a:xfrm>
            <a:off x="2184368" y="3963110"/>
            <a:ext cx="359992" cy="359653"/>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6</a:t>
            </a:r>
            <a:endParaRPr lang="zh-CN" altLang="en-US" sz="1800">
              <a:latin typeface="Calibri" pitchFamily="34" charset="0"/>
            </a:endParaRPr>
          </a:p>
        </p:txBody>
      </p:sp>
      <p:sp>
        <p:nvSpPr>
          <p:cNvPr id="67" name="椭圆 70"/>
          <p:cNvSpPr>
            <a:spLocks noChangeArrowheads="1"/>
          </p:cNvSpPr>
          <p:nvPr/>
        </p:nvSpPr>
        <p:spPr bwMode="auto">
          <a:xfrm>
            <a:off x="736600" y="3963110"/>
            <a:ext cx="359992" cy="359653"/>
          </a:xfrm>
          <a:prstGeom prst="ellipse">
            <a:avLst/>
          </a:prstGeom>
          <a:noFill/>
          <a:ln w="9525" algn="ctr">
            <a:solidFill>
              <a:schemeClr val="tx1"/>
            </a:solidFill>
            <a:round/>
            <a:headEnd/>
            <a:tailEnd/>
          </a:ln>
        </p:spPr>
        <p:txBody>
          <a:bodyPr lIns="0" tIns="0" rIns="0" bIns="0"/>
          <a:lstStyle/>
          <a:p>
            <a:r>
              <a:rPr lang="en-US" altLang="zh-CN" sz="1800" dirty="0">
                <a:latin typeface="Calibri" pitchFamily="34" charset="0"/>
              </a:rPr>
              <a:t>2</a:t>
            </a:r>
            <a:endParaRPr lang="zh-CN" altLang="en-US" sz="1800" dirty="0">
              <a:latin typeface="Calibri" pitchFamily="34" charset="0"/>
            </a:endParaRPr>
          </a:p>
        </p:txBody>
      </p:sp>
      <p:sp>
        <p:nvSpPr>
          <p:cNvPr id="72" name="TextBox 71"/>
          <p:cNvSpPr txBox="1"/>
          <p:nvPr/>
        </p:nvSpPr>
        <p:spPr>
          <a:xfrm>
            <a:off x="617056" y="2286000"/>
            <a:ext cx="4546181" cy="400110"/>
          </a:xfrm>
          <a:prstGeom prst="rect">
            <a:avLst/>
          </a:prstGeom>
          <a:noFill/>
        </p:spPr>
        <p:txBody>
          <a:bodyPr wrap="none" rtlCol="0">
            <a:spAutoFit/>
          </a:bodyPr>
          <a:lstStyle/>
          <a:p>
            <a:r>
              <a:rPr lang="en-US" altLang="zh-CN" sz="2000" b="1" dirty="0"/>
              <a:t>Step 1</a:t>
            </a:r>
            <a:r>
              <a:rPr lang="en-US" altLang="zh-CN" sz="2000" dirty="0"/>
              <a:t>: Use the node-ID as node ordering.</a:t>
            </a:r>
            <a:endParaRPr lang="zh-CN" altLang="en-US" sz="2000" dirty="0"/>
          </a:p>
        </p:txBody>
      </p:sp>
      <p:cxnSp>
        <p:nvCxnSpPr>
          <p:cNvPr id="73" name="直接箭头连接符 72"/>
          <p:cNvCxnSpPr>
            <a:stCxn id="66" idx="6"/>
            <a:endCxn id="62" idx="2"/>
          </p:cNvCxnSpPr>
          <p:nvPr/>
        </p:nvCxnSpPr>
        <p:spPr bwMode="auto">
          <a:xfrm>
            <a:off x="2544360" y="4142937"/>
            <a:ext cx="3068932" cy="0"/>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sp>
        <p:nvSpPr>
          <p:cNvPr id="76" name="TextBox 75"/>
          <p:cNvSpPr txBox="1"/>
          <p:nvPr/>
        </p:nvSpPr>
        <p:spPr bwMode="auto">
          <a:xfrm>
            <a:off x="4032250" y="3733800"/>
            <a:ext cx="301625" cy="368300"/>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5</a:t>
            </a:r>
            <a:endParaRPr lang="zh-CN" altLang="en-US" sz="1800" dirty="0">
              <a:solidFill>
                <a:srgbClr val="FF0000"/>
              </a:solidFill>
              <a:latin typeface="Calibri" pitchFamily="34" charset="0"/>
            </a:endParaRPr>
          </a:p>
        </p:txBody>
      </p:sp>
      <p:sp>
        <p:nvSpPr>
          <p:cNvPr id="77" name="TextBox 76"/>
          <p:cNvSpPr txBox="1"/>
          <p:nvPr/>
        </p:nvSpPr>
        <p:spPr>
          <a:xfrm>
            <a:off x="617508" y="2686110"/>
            <a:ext cx="5340116" cy="400110"/>
          </a:xfrm>
          <a:prstGeom prst="rect">
            <a:avLst/>
          </a:prstGeom>
          <a:noFill/>
        </p:spPr>
        <p:txBody>
          <a:bodyPr wrap="none" rtlCol="0">
            <a:spAutoFit/>
          </a:bodyPr>
          <a:lstStyle/>
          <a:p>
            <a:r>
              <a:rPr lang="en-US" altLang="zh-CN" sz="2000" b="1" dirty="0"/>
              <a:t>Step 2</a:t>
            </a:r>
            <a:r>
              <a:rPr lang="en-US" altLang="zh-CN" sz="2000" dirty="0"/>
              <a:t>: Contract node, add necessary shortcut(s).</a:t>
            </a:r>
            <a:endParaRPr lang="zh-CN" altLang="en-US" sz="2000" dirty="0"/>
          </a:p>
        </p:txBody>
      </p:sp>
      <p:sp>
        <p:nvSpPr>
          <p:cNvPr id="78" name="TextBox 77"/>
          <p:cNvSpPr txBox="1"/>
          <p:nvPr/>
        </p:nvSpPr>
        <p:spPr>
          <a:xfrm>
            <a:off x="584707" y="3200400"/>
            <a:ext cx="6012352" cy="400110"/>
          </a:xfrm>
          <a:prstGeom prst="rect">
            <a:avLst/>
          </a:prstGeom>
          <a:noFill/>
        </p:spPr>
        <p:txBody>
          <a:bodyPr wrap="none" rtlCol="0">
            <a:spAutoFit/>
          </a:bodyPr>
          <a:lstStyle/>
          <a:p>
            <a:r>
              <a:rPr lang="en-US" altLang="zh-CN" sz="2000" dirty="0"/>
              <a:t>Repeat the above 2 steps in the below </a:t>
            </a:r>
            <a:r>
              <a:rPr lang="en-US" altLang="zh-CN" sz="2000" b="1" i="1" dirty="0"/>
              <a:t>remaining graph</a:t>
            </a:r>
            <a:r>
              <a:rPr lang="en-US" altLang="zh-CN" sz="2000" dirty="0"/>
              <a:t>.</a:t>
            </a:r>
            <a:endParaRPr lang="zh-CN" altLang="en-US" sz="2000" dirty="0"/>
          </a:p>
        </p:txBody>
      </p:sp>
    </p:spTree>
    <p:extLst>
      <p:ext uri="{BB962C8B-B14F-4D97-AF65-F5344CB8AC3E}">
        <p14:creationId xmlns:p14="http://schemas.microsoft.com/office/powerpoint/2010/main" val="820788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additive="base">
                                        <p:cTn id="13" dur="500" fill="hold"/>
                                        <p:tgtEl>
                                          <p:spTgt spid="67"/>
                                        </p:tgtEl>
                                        <p:attrNameLst>
                                          <p:attrName>ppt_x</p:attrName>
                                        </p:attrNameLst>
                                      </p:cBhvr>
                                      <p:tavLst>
                                        <p:tav tm="0">
                                          <p:val>
                                            <p:strVal val="#ppt_x"/>
                                          </p:val>
                                        </p:tav>
                                        <p:tav tm="100000">
                                          <p:val>
                                            <p:strVal val="#ppt_x"/>
                                          </p:val>
                                        </p:tav>
                                      </p:tavLst>
                                    </p:anim>
                                    <p:anim calcmode="lin" valueType="num">
                                      <p:cBhvr additive="base">
                                        <p:cTn id="14" dur="500" fill="hold"/>
                                        <p:tgtEl>
                                          <p:spTgt spid="6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500" fill="hold"/>
                                        <p:tgtEl>
                                          <p:spTgt spid="52"/>
                                        </p:tgtEl>
                                        <p:attrNameLst>
                                          <p:attrName>ppt_x</p:attrName>
                                        </p:attrNameLst>
                                      </p:cBhvr>
                                      <p:tavLst>
                                        <p:tav tm="0">
                                          <p:val>
                                            <p:strVal val="#ppt_x"/>
                                          </p:val>
                                        </p:tav>
                                        <p:tav tm="100000">
                                          <p:val>
                                            <p:strVal val="#ppt_x"/>
                                          </p:val>
                                        </p:tav>
                                      </p:tavLst>
                                    </p:anim>
                                    <p:anim calcmode="lin" valueType="num">
                                      <p:cBhvr additive="base">
                                        <p:cTn id="18" dur="500" fill="hold"/>
                                        <p:tgtEl>
                                          <p:spTgt spid="5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anim calcmode="lin" valueType="num">
                                      <p:cBhvr additive="base">
                                        <p:cTn id="21" dur="500" fill="hold"/>
                                        <p:tgtEl>
                                          <p:spTgt spid="66"/>
                                        </p:tgtEl>
                                        <p:attrNameLst>
                                          <p:attrName>ppt_x</p:attrName>
                                        </p:attrNameLst>
                                      </p:cBhvr>
                                      <p:tavLst>
                                        <p:tav tm="0">
                                          <p:val>
                                            <p:strVal val="#ppt_x"/>
                                          </p:val>
                                        </p:tav>
                                        <p:tav tm="100000">
                                          <p:val>
                                            <p:strVal val="#ppt_x"/>
                                          </p:val>
                                        </p:tav>
                                      </p:tavLst>
                                    </p:anim>
                                    <p:anim calcmode="lin" valueType="num">
                                      <p:cBhvr additive="base">
                                        <p:cTn id="22" dur="500" fill="hold"/>
                                        <p:tgtEl>
                                          <p:spTgt spid="6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par>
                                <p:cTn id="27" presetID="2" presetClass="entr" presetSubtype="4" fill="hold" grpId="1" nodeType="withEffect">
                                  <p:stCondLst>
                                    <p:cond delay="0"/>
                                  </p:stCondLst>
                                  <p:childTnLst>
                                    <p:set>
                                      <p:cBhvr>
                                        <p:cTn id="28" dur="1" fill="hold">
                                          <p:stCondLst>
                                            <p:cond delay="0"/>
                                          </p:stCondLst>
                                        </p:cTn>
                                        <p:tgtEl>
                                          <p:spTgt spid="65"/>
                                        </p:tgtEl>
                                        <p:attrNameLst>
                                          <p:attrName>style.visibility</p:attrName>
                                        </p:attrNameLst>
                                      </p:cBhvr>
                                      <p:to>
                                        <p:strVal val="visible"/>
                                      </p:to>
                                    </p:set>
                                    <p:anim calcmode="lin" valueType="num">
                                      <p:cBhvr additive="base">
                                        <p:cTn id="29" dur="500" fill="hold"/>
                                        <p:tgtEl>
                                          <p:spTgt spid="65"/>
                                        </p:tgtEl>
                                        <p:attrNameLst>
                                          <p:attrName>ppt_x</p:attrName>
                                        </p:attrNameLst>
                                      </p:cBhvr>
                                      <p:tavLst>
                                        <p:tav tm="0">
                                          <p:val>
                                            <p:strVal val="#ppt_x"/>
                                          </p:val>
                                        </p:tav>
                                        <p:tav tm="100000">
                                          <p:val>
                                            <p:strVal val="#ppt_x"/>
                                          </p:val>
                                        </p:tav>
                                      </p:tavLst>
                                    </p:anim>
                                    <p:anim calcmode="lin" valueType="num">
                                      <p:cBhvr additive="base">
                                        <p:cTn id="30" dur="500" fill="hold"/>
                                        <p:tgtEl>
                                          <p:spTgt spid="6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ppt_x"/>
                                          </p:val>
                                        </p:tav>
                                        <p:tav tm="100000">
                                          <p:val>
                                            <p:strVal val="#ppt_x"/>
                                          </p:val>
                                        </p:tav>
                                      </p:tavLst>
                                    </p:anim>
                                    <p:anim calcmode="lin" valueType="num">
                                      <p:cBhvr additive="base">
                                        <p:cTn id="34" dur="500" fill="hold"/>
                                        <p:tgtEl>
                                          <p:spTgt spid="5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anim calcmode="lin" valueType="num">
                                      <p:cBhvr additive="base">
                                        <p:cTn id="37" dur="500" fill="hold"/>
                                        <p:tgtEl>
                                          <p:spTgt spid="62"/>
                                        </p:tgtEl>
                                        <p:attrNameLst>
                                          <p:attrName>ppt_x</p:attrName>
                                        </p:attrNameLst>
                                      </p:cBhvr>
                                      <p:tavLst>
                                        <p:tav tm="0">
                                          <p:val>
                                            <p:strVal val="#ppt_x"/>
                                          </p:val>
                                        </p:tav>
                                        <p:tav tm="100000">
                                          <p:val>
                                            <p:strVal val="#ppt_x"/>
                                          </p:val>
                                        </p:tav>
                                      </p:tavLst>
                                    </p:anim>
                                    <p:anim calcmode="lin" valueType="num">
                                      <p:cBhvr additive="base">
                                        <p:cTn id="38" dur="500" fill="hold"/>
                                        <p:tgtEl>
                                          <p:spTgt spid="6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anim calcmode="lin" valueType="num">
                                      <p:cBhvr additive="base">
                                        <p:cTn id="41" dur="500" fill="hold"/>
                                        <p:tgtEl>
                                          <p:spTgt spid="58"/>
                                        </p:tgtEl>
                                        <p:attrNameLst>
                                          <p:attrName>ppt_x</p:attrName>
                                        </p:attrNameLst>
                                      </p:cBhvr>
                                      <p:tavLst>
                                        <p:tav tm="0">
                                          <p:val>
                                            <p:strVal val="#ppt_x"/>
                                          </p:val>
                                        </p:tav>
                                        <p:tav tm="100000">
                                          <p:val>
                                            <p:strVal val="#ppt_x"/>
                                          </p:val>
                                        </p:tav>
                                      </p:tavLst>
                                    </p:anim>
                                    <p:anim calcmode="lin" valueType="num">
                                      <p:cBhvr additive="base">
                                        <p:cTn id="42" dur="500" fill="hold"/>
                                        <p:tgtEl>
                                          <p:spTgt spid="5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anim calcmode="lin" valueType="num">
                                      <p:cBhvr additive="base">
                                        <p:cTn id="45" dur="500" fill="hold"/>
                                        <p:tgtEl>
                                          <p:spTgt spid="64"/>
                                        </p:tgtEl>
                                        <p:attrNameLst>
                                          <p:attrName>ppt_x</p:attrName>
                                        </p:attrNameLst>
                                      </p:cBhvr>
                                      <p:tavLst>
                                        <p:tav tm="0">
                                          <p:val>
                                            <p:strVal val="#ppt_x"/>
                                          </p:val>
                                        </p:tav>
                                        <p:tav tm="100000">
                                          <p:val>
                                            <p:strVal val="#ppt_x"/>
                                          </p:val>
                                        </p:tav>
                                      </p:tavLst>
                                    </p:anim>
                                    <p:anim calcmode="lin" valueType="num">
                                      <p:cBhvr additive="base">
                                        <p:cTn id="46" dur="500" fill="hold"/>
                                        <p:tgtEl>
                                          <p:spTgt spid="64"/>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55"/>
                                        </p:tgtEl>
                                        <p:attrNameLst>
                                          <p:attrName>style.visibility</p:attrName>
                                        </p:attrNameLst>
                                      </p:cBhvr>
                                      <p:to>
                                        <p:strVal val="visible"/>
                                      </p:to>
                                    </p:set>
                                    <p:anim calcmode="lin" valueType="num">
                                      <p:cBhvr additive="base">
                                        <p:cTn id="49" dur="500" fill="hold"/>
                                        <p:tgtEl>
                                          <p:spTgt spid="55"/>
                                        </p:tgtEl>
                                        <p:attrNameLst>
                                          <p:attrName>ppt_x</p:attrName>
                                        </p:attrNameLst>
                                      </p:cBhvr>
                                      <p:tavLst>
                                        <p:tav tm="0">
                                          <p:val>
                                            <p:strVal val="#ppt_x"/>
                                          </p:val>
                                        </p:tav>
                                        <p:tav tm="100000">
                                          <p:val>
                                            <p:strVal val="#ppt_x"/>
                                          </p:val>
                                        </p:tav>
                                      </p:tavLst>
                                    </p:anim>
                                    <p:anim calcmode="lin" valueType="num">
                                      <p:cBhvr additive="base">
                                        <p:cTn id="50" dur="500" fill="hold"/>
                                        <p:tgtEl>
                                          <p:spTgt spid="5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anim calcmode="lin" valueType="num">
                                      <p:cBhvr additive="base">
                                        <p:cTn id="53" dur="500" fill="hold"/>
                                        <p:tgtEl>
                                          <p:spTgt spid="63"/>
                                        </p:tgtEl>
                                        <p:attrNameLst>
                                          <p:attrName>ppt_x</p:attrName>
                                        </p:attrNameLst>
                                      </p:cBhvr>
                                      <p:tavLst>
                                        <p:tav tm="0">
                                          <p:val>
                                            <p:strVal val="#ppt_x"/>
                                          </p:val>
                                        </p:tav>
                                        <p:tav tm="100000">
                                          <p:val>
                                            <p:strVal val="#ppt_x"/>
                                          </p:val>
                                        </p:tav>
                                      </p:tavLst>
                                    </p:anim>
                                    <p:anim calcmode="lin" valueType="num">
                                      <p:cBhvr additive="base">
                                        <p:cTn id="54" dur="500" fill="hold"/>
                                        <p:tgtEl>
                                          <p:spTgt spid="63"/>
                                        </p:tgtEl>
                                        <p:attrNameLst>
                                          <p:attrName>ppt_y</p:attrName>
                                        </p:attrNameLst>
                                      </p:cBhvr>
                                      <p:tavLst>
                                        <p:tav tm="0">
                                          <p:val>
                                            <p:strVal val="1+#ppt_h/2"/>
                                          </p:val>
                                        </p:tav>
                                        <p:tav tm="100000">
                                          <p:val>
                                            <p:strVal val="#ppt_y"/>
                                          </p:val>
                                        </p:tav>
                                      </p:tavLst>
                                    </p:anim>
                                  </p:childTnLst>
                                </p:cTn>
                              </p:par>
                              <p:par>
                                <p:cTn id="55" presetID="2" presetClass="entr" presetSubtype="4" fill="hold" grpId="1" nodeType="withEffect">
                                  <p:stCondLst>
                                    <p:cond delay="0"/>
                                  </p:stCondLst>
                                  <p:childTnLst>
                                    <p:set>
                                      <p:cBhvr>
                                        <p:cTn id="56" dur="1" fill="hold">
                                          <p:stCondLst>
                                            <p:cond delay="0"/>
                                          </p:stCondLst>
                                        </p:cTn>
                                        <p:tgtEl>
                                          <p:spTgt spid="60"/>
                                        </p:tgtEl>
                                        <p:attrNameLst>
                                          <p:attrName>style.visibility</p:attrName>
                                        </p:attrNameLst>
                                      </p:cBhvr>
                                      <p:to>
                                        <p:strVal val="visible"/>
                                      </p:to>
                                    </p:set>
                                    <p:anim calcmode="lin" valueType="num">
                                      <p:cBhvr additive="base">
                                        <p:cTn id="57" dur="500" fill="hold"/>
                                        <p:tgtEl>
                                          <p:spTgt spid="60"/>
                                        </p:tgtEl>
                                        <p:attrNameLst>
                                          <p:attrName>ppt_x</p:attrName>
                                        </p:attrNameLst>
                                      </p:cBhvr>
                                      <p:tavLst>
                                        <p:tav tm="0">
                                          <p:val>
                                            <p:strVal val="#ppt_x"/>
                                          </p:val>
                                        </p:tav>
                                        <p:tav tm="100000">
                                          <p:val>
                                            <p:strVal val="#ppt_x"/>
                                          </p:val>
                                        </p:tav>
                                      </p:tavLst>
                                    </p:anim>
                                    <p:anim calcmode="lin" valueType="num">
                                      <p:cBhvr additive="base">
                                        <p:cTn id="58" dur="500" fill="hold"/>
                                        <p:tgtEl>
                                          <p:spTgt spid="60"/>
                                        </p:tgtEl>
                                        <p:attrNameLst>
                                          <p:attrName>ppt_y</p:attrName>
                                        </p:attrNameLst>
                                      </p:cBhvr>
                                      <p:tavLst>
                                        <p:tav tm="0">
                                          <p:val>
                                            <p:strVal val="1+#ppt_h/2"/>
                                          </p:val>
                                        </p:tav>
                                        <p:tav tm="100000">
                                          <p:val>
                                            <p:strVal val="#ppt_y"/>
                                          </p:val>
                                        </p:tav>
                                      </p:tavLst>
                                    </p:anim>
                                  </p:childTnLst>
                                </p:cTn>
                              </p:par>
                              <p:par>
                                <p:cTn id="59" presetID="2" presetClass="entr" presetSubtype="4" fill="hold" grpId="1" nodeType="withEffect">
                                  <p:stCondLst>
                                    <p:cond delay="0"/>
                                  </p:stCondLst>
                                  <p:childTnLst>
                                    <p:set>
                                      <p:cBhvr>
                                        <p:cTn id="60" dur="1" fill="hold">
                                          <p:stCondLst>
                                            <p:cond delay="0"/>
                                          </p:stCondLst>
                                        </p:cTn>
                                        <p:tgtEl>
                                          <p:spTgt spid="59"/>
                                        </p:tgtEl>
                                        <p:attrNameLst>
                                          <p:attrName>style.visibility</p:attrName>
                                        </p:attrNameLst>
                                      </p:cBhvr>
                                      <p:to>
                                        <p:strVal val="visible"/>
                                      </p:to>
                                    </p:set>
                                    <p:anim calcmode="lin" valueType="num">
                                      <p:cBhvr additive="base">
                                        <p:cTn id="61" dur="500" fill="hold"/>
                                        <p:tgtEl>
                                          <p:spTgt spid="59"/>
                                        </p:tgtEl>
                                        <p:attrNameLst>
                                          <p:attrName>ppt_x</p:attrName>
                                        </p:attrNameLst>
                                      </p:cBhvr>
                                      <p:tavLst>
                                        <p:tav tm="0">
                                          <p:val>
                                            <p:strVal val="#ppt_x"/>
                                          </p:val>
                                        </p:tav>
                                        <p:tav tm="100000">
                                          <p:val>
                                            <p:strVal val="#ppt_x"/>
                                          </p:val>
                                        </p:tav>
                                      </p:tavLst>
                                    </p:anim>
                                    <p:anim calcmode="lin" valueType="num">
                                      <p:cBhvr additive="base">
                                        <p:cTn id="62" dur="500" fill="hold"/>
                                        <p:tgtEl>
                                          <p:spTgt spid="59"/>
                                        </p:tgtEl>
                                        <p:attrNameLst>
                                          <p:attrName>ppt_y</p:attrName>
                                        </p:attrNameLst>
                                      </p:cBhvr>
                                      <p:tavLst>
                                        <p:tav tm="0">
                                          <p:val>
                                            <p:strVal val="1+#ppt_h/2"/>
                                          </p:val>
                                        </p:tav>
                                        <p:tav tm="100000">
                                          <p:val>
                                            <p:strVal val="#ppt_y"/>
                                          </p:val>
                                        </p:tav>
                                      </p:tavLst>
                                    </p:anim>
                                  </p:childTnLst>
                                </p:cTn>
                              </p:par>
                              <p:par>
                                <p:cTn id="63" presetID="2" presetClass="entr" presetSubtype="4" fill="hold" grpId="1" nodeType="withEffect">
                                  <p:stCondLst>
                                    <p:cond delay="0"/>
                                  </p:stCondLst>
                                  <p:childTnLst>
                                    <p:set>
                                      <p:cBhvr>
                                        <p:cTn id="64" dur="1" fill="hold">
                                          <p:stCondLst>
                                            <p:cond delay="0"/>
                                          </p:stCondLst>
                                        </p:cTn>
                                        <p:tgtEl>
                                          <p:spTgt spid="58"/>
                                        </p:tgtEl>
                                        <p:attrNameLst>
                                          <p:attrName>style.visibility</p:attrName>
                                        </p:attrNameLst>
                                      </p:cBhvr>
                                      <p:to>
                                        <p:strVal val="visible"/>
                                      </p:to>
                                    </p:set>
                                    <p:anim calcmode="lin" valueType="num">
                                      <p:cBhvr additive="base">
                                        <p:cTn id="65" dur="500" fill="hold"/>
                                        <p:tgtEl>
                                          <p:spTgt spid="58"/>
                                        </p:tgtEl>
                                        <p:attrNameLst>
                                          <p:attrName>ppt_x</p:attrName>
                                        </p:attrNameLst>
                                      </p:cBhvr>
                                      <p:tavLst>
                                        <p:tav tm="0">
                                          <p:val>
                                            <p:strVal val="#ppt_x"/>
                                          </p:val>
                                        </p:tav>
                                        <p:tav tm="100000">
                                          <p:val>
                                            <p:strVal val="#ppt_x"/>
                                          </p:val>
                                        </p:tav>
                                      </p:tavLst>
                                    </p:anim>
                                    <p:anim calcmode="lin" valueType="num">
                                      <p:cBhvr additive="base">
                                        <p:cTn id="66" dur="500" fill="hold"/>
                                        <p:tgtEl>
                                          <p:spTgt spid="5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anim calcmode="lin" valueType="num">
                                      <p:cBhvr additive="base">
                                        <p:cTn id="69" dur="500" fill="hold"/>
                                        <p:tgtEl>
                                          <p:spTgt spid="61"/>
                                        </p:tgtEl>
                                        <p:attrNameLst>
                                          <p:attrName>ppt_x</p:attrName>
                                        </p:attrNameLst>
                                      </p:cBhvr>
                                      <p:tavLst>
                                        <p:tav tm="0">
                                          <p:val>
                                            <p:strVal val="#ppt_x"/>
                                          </p:val>
                                        </p:tav>
                                        <p:tav tm="100000">
                                          <p:val>
                                            <p:strVal val="#ppt_x"/>
                                          </p:val>
                                        </p:tav>
                                      </p:tavLst>
                                    </p:anim>
                                    <p:anim calcmode="lin" valueType="num">
                                      <p:cBhvr additive="base">
                                        <p:cTn id="70" dur="500" fill="hold"/>
                                        <p:tgtEl>
                                          <p:spTgt spid="61"/>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57"/>
                                        </p:tgtEl>
                                        <p:attrNameLst>
                                          <p:attrName>style.visibility</p:attrName>
                                        </p:attrNameLst>
                                      </p:cBhvr>
                                      <p:to>
                                        <p:strVal val="visible"/>
                                      </p:to>
                                    </p:set>
                                    <p:anim calcmode="lin" valueType="num">
                                      <p:cBhvr additive="base">
                                        <p:cTn id="73" dur="500" fill="hold"/>
                                        <p:tgtEl>
                                          <p:spTgt spid="57"/>
                                        </p:tgtEl>
                                        <p:attrNameLst>
                                          <p:attrName>ppt_x</p:attrName>
                                        </p:attrNameLst>
                                      </p:cBhvr>
                                      <p:tavLst>
                                        <p:tav tm="0">
                                          <p:val>
                                            <p:strVal val="#ppt_x"/>
                                          </p:val>
                                        </p:tav>
                                        <p:tav tm="100000">
                                          <p:val>
                                            <p:strVal val="#ppt_x"/>
                                          </p:val>
                                        </p:tav>
                                      </p:tavLst>
                                    </p:anim>
                                    <p:anim calcmode="lin" valueType="num">
                                      <p:cBhvr additive="base">
                                        <p:cTn id="74" dur="500" fill="hold"/>
                                        <p:tgtEl>
                                          <p:spTgt spid="57"/>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anim calcmode="lin" valueType="num">
                                      <p:cBhvr additive="base">
                                        <p:cTn id="77" dur="500" fill="hold"/>
                                        <p:tgtEl>
                                          <p:spTgt spid="53"/>
                                        </p:tgtEl>
                                        <p:attrNameLst>
                                          <p:attrName>ppt_x</p:attrName>
                                        </p:attrNameLst>
                                      </p:cBhvr>
                                      <p:tavLst>
                                        <p:tav tm="0">
                                          <p:val>
                                            <p:strVal val="#ppt_x"/>
                                          </p:val>
                                        </p:tav>
                                        <p:tav tm="100000">
                                          <p:val>
                                            <p:strVal val="#ppt_x"/>
                                          </p:val>
                                        </p:tav>
                                      </p:tavLst>
                                    </p:anim>
                                    <p:anim calcmode="lin" valueType="num">
                                      <p:cBhvr additive="base">
                                        <p:cTn id="7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77"/>
                                        </p:tgtEl>
                                        <p:attrNameLst>
                                          <p:attrName>style.visibility</p:attrName>
                                        </p:attrNameLst>
                                      </p:cBhvr>
                                      <p:to>
                                        <p:strVal val="visible"/>
                                      </p:to>
                                    </p:set>
                                    <p:anim calcmode="lin" valueType="num">
                                      <p:cBhvr additive="base">
                                        <p:cTn id="83" dur="500" fill="hold"/>
                                        <p:tgtEl>
                                          <p:spTgt spid="77"/>
                                        </p:tgtEl>
                                        <p:attrNameLst>
                                          <p:attrName>ppt_x</p:attrName>
                                        </p:attrNameLst>
                                      </p:cBhvr>
                                      <p:tavLst>
                                        <p:tav tm="0">
                                          <p:val>
                                            <p:strVal val="#ppt_x"/>
                                          </p:val>
                                        </p:tav>
                                        <p:tav tm="100000">
                                          <p:val>
                                            <p:strVal val="#ppt_x"/>
                                          </p:val>
                                        </p:tav>
                                      </p:tavLst>
                                    </p:anim>
                                    <p:anim calcmode="lin" valueType="num">
                                      <p:cBhvr additive="base">
                                        <p:cTn id="84"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76"/>
                                        </p:tgtEl>
                                        <p:attrNameLst>
                                          <p:attrName>style.visibility</p:attrName>
                                        </p:attrNameLst>
                                      </p:cBhvr>
                                      <p:to>
                                        <p:strVal val="visible"/>
                                      </p:to>
                                    </p:set>
                                    <p:anim calcmode="lin" valueType="num">
                                      <p:cBhvr additive="base">
                                        <p:cTn id="89" dur="500" fill="hold"/>
                                        <p:tgtEl>
                                          <p:spTgt spid="76"/>
                                        </p:tgtEl>
                                        <p:attrNameLst>
                                          <p:attrName>ppt_x</p:attrName>
                                        </p:attrNameLst>
                                      </p:cBhvr>
                                      <p:tavLst>
                                        <p:tav tm="0">
                                          <p:val>
                                            <p:strVal val="#ppt_x"/>
                                          </p:val>
                                        </p:tav>
                                        <p:tav tm="100000">
                                          <p:val>
                                            <p:strVal val="#ppt_x"/>
                                          </p:val>
                                        </p:tav>
                                      </p:tavLst>
                                    </p:anim>
                                    <p:anim calcmode="lin" valueType="num">
                                      <p:cBhvr additive="base">
                                        <p:cTn id="90" dur="500" fill="hold"/>
                                        <p:tgtEl>
                                          <p:spTgt spid="76"/>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73"/>
                                        </p:tgtEl>
                                        <p:attrNameLst>
                                          <p:attrName>style.visibility</p:attrName>
                                        </p:attrNameLst>
                                      </p:cBhvr>
                                      <p:to>
                                        <p:strVal val="visible"/>
                                      </p:to>
                                    </p:set>
                                    <p:anim calcmode="lin" valueType="num">
                                      <p:cBhvr additive="base">
                                        <p:cTn id="93" dur="500" fill="hold"/>
                                        <p:tgtEl>
                                          <p:spTgt spid="73"/>
                                        </p:tgtEl>
                                        <p:attrNameLst>
                                          <p:attrName>ppt_x</p:attrName>
                                        </p:attrNameLst>
                                      </p:cBhvr>
                                      <p:tavLst>
                                        <p:tav tm="0">
                                          <p:val>
                                            <p:strVal val="#ppt_x"/>
                                          </p:val>
                                        </p:tav>
                                        <p:tav tm="100000">
                                          <p:val>
                                            <p:strVal val="#ppt_x"/>
                                          </p:val>
                                        </p:tav>
                                      </p:tavLst>
                                    </p:anim>
                                    <p:anim calcmode="lin" valueType="num">
                                      <p:cBhvr additive="base">
                                        <p:cTn id="94"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7" presetClass="emph" presetSubtype="1" grpId="0" nodeType="clickEffect">
                                  <p:stCondLst>
                                    <p:cond delay="0"/>
                                  </p:stCondLst>
                                  <p:childTnLst>
                                    <p:set>
                                      <p:cBhvr>
                                        <p:cTn id="98" dur="indefinite"/>
                                        <p:tgtEl>
                                          <p:spTgt spid="59"/>
                                        </p:tgtEl>
                                        <p:attrNameLst>
                                          <p:attrName>stroke.color</p:attrName>
                                        </p:attrNameLst>
                                      </p:cBhvr>
                                      <p:to>
                                        <p:clrVal>
                                          <a:srgbClr val="CCECFF"/>
                                        </p:clrVal>
                                      </p:to>
                                    </p:set>
                                    <p:set>
                                      <p:cBhvr>
                                        <p:cTn id="99" dur="indefinite"/>
                                        <p:tgtEl>
                                          <p:spTgt spid="59"/>
                                        </p:tgtEl>
                                        <p:attrNameLst>
                                          <p:attrName>stroke.on</p:attrName>
                                        </p:attrNameLst>
                                      </p:cBhvr>
                                      <p:to>
                                        <p:strVal val="true"/>
                                      </p:to>
                                    </p:set>
                                  </p:childTnLst>
                                  <p:subTnLst>
                                    <p:animClr clrSpc="rgb" dir="cw">
                                      <p:cBhvr override="childStyle">
                                        <p:cTn dur="1" fill="hold" display="0" masterRel="nextClick" afterEffect="1"/>
                                        <p:tgtEl>
                                          <p:spTgt spid="59"/>
                                        </p:tgtEl>
                                        <p:attrNameLst>
                                          <p:attrName>ppt_c</p:attrName>
                                        </p:attrNameLst>
                                      </p:cBhvr>
                                      <p:to>
                                        <a:srgbClr val="CCECFF"/>
                                      </p:to>
                                    </p:animClr>
                                  </p:subTnLst>
                                </p:cTn>
                              </p:par>
                              <p:par>
                                <p:cTn id="100" presetID="7" presetClass="emph" presetSubtype="1" grpId="0" nodeType="withEffect">
                                  <p:stCondLst>
                                    <p:cond delay="0"/>
                                  </p:stCondLst>
                                  <p:childTnLst>
                                    <p:set>
                                      <p:cBhvr>
                                        <p:cTn id="101" dur="indefinite"/>
                                        <p:tgtEl>
                                          <p:spTgt spid="60"/>
                                        </p:tgtEl>
                                        <p:attrNameLst>
                                          <p:attrName>stroke.color</p:attrName>
                                        </p:attrNameLst>
                                      </p:cBhvr>
                                      <p:to>
                                        <p:clrVal>
                                          <a:srgbClr val="CCECFF"/>
                                        </p:clrVal>
                                      </p:to>
                                    </p:set>
                                    <p:set>
                                      <p:cBhvr>
                                        <p:cTn id="102" dur="indefinite"/>
                                        <p:tgtEl>
                                          <p:spTgt spid="60"/>
                                        </p:tgtEl>
                                        <p:attrNameLst>
                                          <p:attrName>stroke.on</p:attrName>
                                        </p:attrNameLst>
                                      </p:cBhvr>
                                      <p:to>
                                        <p:strVal val="true"/>
                                      </p:to>
                                    </p:set>
                                  </p:childTnLst>
                                  <p:subTnLst>
                                    <p:animClr clrSpc="rgb" dir="cw">
                                      <p:cBhvr override="childStyle">
                                        <p:cTn dur="1" fill="hold" display="0" masterRel="nextClick" afterEffect="1"/>
                                        <p:tgtEl>
                                          <p:spTgt spid="60"/>
                                        </p:tgtEl>
                                        <p:attrNameLst>
                                          <p:attrName>ppt_c</p:attrName>
                                        </p:attrNameLst>
                                      </p:cBhvr>
                                      <p:to>
                                        <a:srgbClr val="CCECFF"/>
                                      </p:to>
                                    </p:animClr>
                                  </p:subTnLst>
                                </p:cTn>
                              </p:par>
                              <p:par>
                                <p:cTn id="103" presetID="7" presetClass="emph" presetSubtype="1" nodeType="withEffect">
                                  <p:stCondLst>
                                    <p:cond delay="0"/>
                                  </p:stCondLst>
                                  <p:childTnLst>
                                    <p:set>
                                      <p:cBhvr>
                                        <p:cTn id="104" dur="indefinite"/>
                                        <p:tgtEl>
                                          <p:spTgt spid="56"/>
                                        </p:tgtEl>
                                        <p:attrNameLst>
                                          <p:attrName>stroke.color</p:attrName>
                                        </p:attrNameLst>
                                      </p:cBhvr>
                                      <p:to>
                                        <p:clrVal>
                                          <a:srgbClr val="CCECFF"/>
                                        </p:clrVal>
                                      </p:to>
                                    </p:set>
                                    <p:set>
                                      <p:cBhvr>
                                        <p:cTn id="105" dur="indefinite"/>
                                        <p:tgtEl>
                                          <p:spTgt spid="56"/>
                                        </p:tgtEl>
                                        <p:attrNameLst>
                                          <p:attrName>stroke.on</p:attrName>
                                        </p:attrNameLst>
                                      </p:cBhvr>
                                      <p:to>
                                        <p:strVal val="true"/>
                                      </p:to>
                                    </p:set>
                                  </p:childTnLst>
                                  <p:subTnLst>
                                    <p:animClr clrSpc="rgb" dir="cw">
                                      <p:cBhvr override="childStyle">
                                        <p:cTn dur="1" fill="hold" display="0" masterRel="nextClick" afterEffect="1"/>
                                        <p:tgtEl>
                                          <p:spTgt spid="56"/>
                                        </p:tgtEl>
                                        <p:attrNameLst>
                                          <p:attrName>ppt_c</p:attrName>
                                        </p:attrNameLst>
                                      </p:cBhvr>
                                      <p:to>
                                        <a:srgbClr val="CCECFF"/>
                                      </p:to>
                                    </p:animClr>
                                  </p:subTnLst>
                                </p:cTn>
                              </p:par>
                              <p:par>
                                <p:cTn id="106" presetID="7" presetClass="emph" presetSubtype="1" grpId="0" nodeType="withEffect">
                                  <p:stCondLst>
                                    <p:cond delay="0"/>
                                  </p:stCondLst>
                                  <p:childTnLst>
                                    <p:set>
                                      <p:cBhvr>
                                        <p:cTn id="107" dur="indefinite"/>
                                        <p:tgtEl>
                                          <p:spTgt spid="65"/>
                                        </p:tgtEl>
                                        <p:attrNameLst>
                                          <p:attrName>stroke.color</p:attrName>
                                        </p:attrNameLst>
                                      </p:cBhvr>
                                      <p:to>
                                        <p:clrVal>
                                          <a:srgbClr val="CCECFF"/>
                                        </p:clrVal>
                                      </p:to>
                                    </p:set>
                                    <p:set>
                                      <p:cBhvr>
                                        <p:cTn id="108" dur="indefinite"/>
                                        <p:tgtEl>
                                          <p:spTgt spid="65"/>
                                        </p:tgtEl>
                                        <p:attrNameLst>
                                          <p:attrName>stroke.on</p:attrName>
                                        </p:attrNameLst>
                                      </p:cBhvr>
                                      <p:to>
                                        <p:strVal val="true"/>
                                      </p:to>
                                    </p:set>
                                  </p:childTnLst>
                                  <p:subTnLst>
                                    <p:animClr clrSpc="rgb" dir="cw">
                                      <p:cBhvr override="childStyle">
                                        <p:cTn dur="1" fill="hold" display="0" masterRel="nextClick" afterEffect="1"/>
                                        <p:tgtEl>
                                          <p:spTgt spid="65"/>
                                        </p:tgtEl>
                                        <p:attrNameLst>
                                          <p:attrName>ppt_c</p:attrName>
                                        </p:attrNameLst>
                                      </p:cBhvr>
                                      <p:to>
                                        <a:srgbClr val="CCECFF"/>
                                      </p:to>
                                    </p:animClr>
                                  </p:subTnLst>
                                </p:cTn>
                              </p:par>
                              <p:par>
                                <p:cTn id="109" presetID="7" presetClass="emph" presetSubtype="1" nodeType="withEffect">
                                  <p:stCondLst>
                                    <p:cond delay="0"/>
                                  </p:stCondLst>
                                  <p:childTnLst>
                                    <p:set>
                                      <p:cBhvr>
                                        <p:cTn id="110" dur="indefinite"/>
                                        <p:tgtEl>
                                          <p:spTgt spid="54"/>
                                        </p:tgtEl>
                                        <p:attrNameLst>
                                          <p:attrName>stroke.color</p:attrName>
                                        </p:attrNameLst>
                                      </p:cBhvr>
                                      <p:to>
                                        <p:clrVal>
                                          <a:srgbClr val="CCECFF"/>
                                        </p:clrVal>
                                      </p:to>
                                    </p:set>
                                    <p:set>
                                      <p:cBhvr>
                                        <p:cTn id="111" dur="indefinite"/>
                                        <p:tgtEl>
                                          <p:spTgt spid="54"/>
                                        </p:tgtEl>
                                        <p:attrNameLst>
                                          <p:attrName>stroke.on</p:attrName>
                                        </p:attrNameLst>
                                      </p:cBhvr>
                                      <p:to>
                                        <p:strVal val="true"/>
                                      </p:to>
                                    </p:set>
                                  </p:childTnLst>
                                  <p:subTnLst>
                                    <p:animClr clrSpc="rgb" dir="cw">
                                      <p:cBhvr override="childStyle">
                                        <p:cTn dur="1" fill="hold" display="0" masterRel="nextClick" afterEffect="1"/>
                                        <p:tgtEl>
                                          <p:spTgt spid="54"/>
                                        </p:tgtEl>
                                        <p:attrNameLst>
                                          <p:attrName>ppt_c</p:attrName>
                                        </p:attrNameLst>
                                      </p:cBhvr>
                                      <p:to>
                                        <a:srgbClr val="CCECFF"/>
                                      </p:to>
                                    </p:animClr>
                                  </p:sub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78"/>
                                        </p:tgtEl>
                                        <p:attrNameLst>
                                          <p:attrName>style.visibility</p:attrName>
                                        </p:attrNameLst>
                                      </p:cBhvr>
                                      <p:to>
                                        <p:strVal val="visible"/>
                                      </p:to>
                                    </p:set>
                                    <p:anim calcmode="lin" valueType="num">
                                      <p:cBhvr additive="base">
                                        <p:cTn id="116" dur="500" fill="hold"/>
                                        <p:tgtEl>
                                          <p:spTgt spid="78"/>
                                        </p:tgtEl>
                                        <p:attrNameLst>
                                          <p:attrName>ppt_x</p:attrName>
                                        </p:attrNameLst>
                                      </p:cBhvr>
                                      <p:tavLst>
                                        <p:tav tm="0">
                                          <p:val>
                                            <p:strVal val="#ppt_x"/>
                                          </p:val>
                                        </p:tav>
                                        <p:tav tm="100000">
                                          <p:val>
                                            <p:strVal val="#ppt_x"/>
                                          </p:val>
                                        </p:tav>
                                      </p:tavLst>
                                    </p:anim>
                                    <p:anim calcmode="lin" valueType="num">
                                      <p:cBhvr additive="base">
                                        <p:cTn id="117"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8" grpId="0" animBg="1"/>
      <p:bldP spid="58" grpId="1" animBg="1"/>
      <p:bldP spid="59" grpId="0" animBg="1"/>
      <p:bldP spid="59" grpId="1" animBg="1"/>
      <p:bldP spid="60" grpId="0" animBg="1"/>
      <p:bldP spid="60" grpId="1" animBg="1"/>
      <p:bldP spid="61" grpId="0" animBg="1"/>
      <p:bldP spid="62" grpId="0" animBg="1"/>
      <p:bldP spid="63" grpId="0" animBg="1"/>
      <p:bldP spid="64" grpId="0" animBg="1"/>
      <p:bldP spid="65" grpId="0" animBg="1"/>
      <p:bldP spid="65" grpId="1" animBg="1"/>
      <p:bldP spid="66" grpId="0" animBg="1"/>
      <p:bldP spid="67" grpId="0" animBg="1"/>
      <p:bldP spid="72" grpId="0"/>
      <p:bldP spid="76" grpId="0" animBg="1"/>
      <p:bldP spid="77" grpId="0"/>
      <p:bldP spid="7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E87C9-3417-9146-AA9A-73C57B627DF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6EF284-4134-794D-BC3B-41F9F4FB734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8433695-DC0E-9A43-A03E-D4C5C2820E6F}"/>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CE8BE6B5-5A62-4948-BD92-13213BDE4F81}"/>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759F09C6-1354-7248-830D-B45AE3868137}"/>
              </a:ext>
            </a:extLst>
          </p:cNvPr>
          <p:cNvSpPr>
            <a:spLocks noGrp="1"/>
          </p:cNvSpPr>
          <p:nvPr>
            <p:ph type="sldNum" sz="quarter" idx="12"/>
          </p:nvPr>
        </p:nvSpPr>
        <p:spPr/>
        <p:txBody>
          <a:bodyPr/>
          <a:lstStyle/>
          <a:p>
            <a:fld id="{3F6033A4-AAEB-C843-9C5C-FB5D4458FC3F}" type="slidenum">
              <a:rPr lang="en-US" smtClean="0"/>
              <a:pPr/>
              <a:t>3</a:t>
            </a:fld>
            <a:endParaRPr lang="en-US"/>
          </a:p>
        </p:txBody>
      </p:sp>
      <p:pic>
        <p:nvPicPr>
          <p:cNvPr id="7" name="Picture 6">
            <a:extLst>
              <a:ext uri="{FF2B5EF4-FFF2-40B4-BE49-F238E27FC236}">
                <a16:creationId xmlns:a16="http://schemas.microsoft.com/office/drawing/2014/main" id="{23B5E5FF-AE91-0F47-9B97-288B8700D98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7320" y="274638"/>
            <a:ext cx="7705626" cy="6493168"/>
          </a:xfrm>
          <a:prstGeom prst="rect">
            <a:avLst/>
          </a:prstGeom>
        </p:spPr>
      </p:pic>
    </p:spTree>
    <p:extLst>
      <p:ext uri="{BB962C8B-B14F-4D97-AF65-F5344CB8AC3E}">
        <p14:creationId xmlns:p14="http://schemas.microsoft.com/office/powerpoint/2010/main" val="375428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2" name="Date Placeholder 3"/>
          <p:cNvSpPr txBox="1">
            <a:spLocks noGrp="1"/>
          </p:cNvSpPr>
          <p:nvPr/>
        </p:nvSpPr>
        <p:spPr bwMode="auto">
          <a:xfrm>
            <a:off x="7086600" y="6477000"/>
            <a:ext cx="12192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ctr" eaLnBrk="0" hangingPunct="0">
              <a:defRPr sz="600">
                <a:solidFill>
                  <a:srgbClr val="4D4D4D"/>
                </a:solidFill>
                <a:latin typeface="Arial" charset="0"/>
                <a:ea typeface="ＭＳ Ｐゴシック" charset="0"/>
                <a:cs typeface="ＭＳ Ｐゴシック" charset="0"/>
              </a:defRPr>
            </a:lvl1pPr>
            <a:lvl2pPr marL="742950" indent="-285750" algn="ctr" eaLnBrk="0" hangingPunct="0">
              <a:defRPr sz="600">
                <a:solidFill>
                  <a:srgbClr val="4D4D4D"/>
                </a:solidFill>
                <a:latin typeface="Arial" charset="0"/>
                <a:ea typeface="ＭＳ Ｐゴシック" charset="0"/>
              </a:defRPr>
            </a:lvl2pPr>
            <a:lvl3pPr marL="1143000" indent="-228600" algn="ctr" eaLnBrk="0" hangingPunct="0">
              <a:defRPr sz="600">
                <a:solidFill>
                  <a:srgbClr val="4D4D4D"/>
                </a:solidFill>
                <a:latin typeface="Arial" charset="0"/>
                <a:ea typeface="ＭＳ Ｐゴシック" charset="0"/>
              </a:defRPr>
            </a:lvl3pPr>
            <a:lvl4pPr marL="1600200" indent="-228600" algn="ctr" eaLnBrk="0" hangingPunct="0">
              <a:defRPr sz="600">
                <a:solidFill>
                  <a:srgbClr val="4D4D4D"/>
                </a:solidFill>
                <a:latin typeface="Arial" charset="0"/>
                <a:ea typeface="ＭＳ Ｐゴシック" charset="0"/>
              </a:defRPr>
            </a:lvl4pPr>
            <a:lvl5pPr marL="2057400" indent="-228600" algn="ctr" eaLnBrk="0" hangingPunct="0">
              <a:defRPr sz="600">
                <a:solidFill>
                  <a:srgbClr val="4D4D4D"/>
                </a:solidFill>
                <a:latin typeface="Arial" charset="0"/>
                <a:ea typeface="ＭＳ Ｐゴシック" charset="0"/>
              </a:defRPr>
            </a:lvl5pPr>
            <a:lvl6pPr marL="2514600" indent="-228600" algn="ctr" eaLnBrk="0" fontAlgn="base" hangingPunct="0">
              <a:spcBef>
                <a:spcPct val="0"/>
              </a:spcBef>
              <a:spcAft>
                <a:spcPct val="0"/>
              </a:spcAft>
              <a:defRPr sz="600">
                <a:solidFill>
                  <a:srgbClr val="4D4D4D"/>
                </a:solidFill>
                <a:latin typeface="Arial" charset="0"/>
                <a:ea typeface="ＭＳ Ｐゴシック" charset="0"/>
              </a:defRPr>
            </a:lvl6pPr>
            <a:lvl7pPr marL="2971800" indent="-228600" algn="ctr" eaLnBrk="0" fontAlgn="base" hangingPunct="0">
              <a:spcBef>
                <a:spcPct val="0"/>
              </a:spcBef>
              <a:spcAft>
                <a:spcPct val="0"/>
              </a:spcAft>
              <a:defRPr sz="600">
                <a:solidFill>
                  <a:srgbClr val="4D4D4D"/>
                </a:solidFill>
                <a:latin typeface="Arial" charset="0"/>
                <a:ea typeface="ＭＳ Ｐゴシック" charset="0"/>
              </a:defRPr>
            </a:lvl7pPr>
            <a:lvl8pPr marL="3429000" indent="-228600" algn="ctr" eaLnBrk="0" fontAlgn="base" hangingPunct="0">
              <a:spcBef>
                <a:spcPct val="0"/>
              </a:spcBef>
              <a:spcAft>
                <a:spcPct val="0"/>
              </a:spcAft>
              <a:defRPr sz="600">
                <a:solidFill>
                  <a:srgbClr val="4D4D4D"/>
                </a:solidFill>
                <a:latin typeface="Arial" charset="0"/>
                <a:ea typeface="ＭＳ Ｐゴシック" charset="0"/>
              </a:defRPr>
            </a:lvl8pPr>
            <a:lvl9pPr marL="3886200" indent="-228600" algn="ctr" eaLnBrk="0" fontAlgn="base" hangingPunct="0">
              <a:spcBef>
                <a:spcPct val="0"/>
              </a:spcBef>
              <a:spcAft>
                <a:spcPct val="0"/>
              </a:spcAft>
              <a:defRPr sz="600">
                <a:solidFill>
                  <a:srgbClr val="4D4D4D"/>
                </a:solidFill>
                <a:latin typeface="Arial" charset="0"/>
                <a:ea typeface="ＭＳ Ｐゴシック" charset="0"/>
              </a:defRPr>
            </a:lvl9pPr>
          </a:lstStyle>
          <a:p>
            <a:pPr algn="l"/>
            <a:fld id="{737D0653-987E-6D44-A1D4-71FFDD7280D2}" type="datetime4">
              <a:rPr lang="en-US" sz="1000">
                <a:solidFill>
                  <a:srgbClr val="717277"/>
                </a:solidFill>
              </a:rPr>
              <a:pPr algn="l"/>
              <a:t>August 28, 2020</a:t>
            </a:fld>
            <a:endParaRPr lang="en-US" sz="1000" dirty="0">
              <a:solidFill>
                <a:srgbClr val="878C93"/>
              </a:solidFill>
            </a:endParaRPr>
          </a:p>
        </p:txBody>
      </p:sp>
      <p:sp>
        <p:nvSpPr>
          <p:cNvPr id="119818" name="Text Box 10"/>
          <p:cNvSpPr txBox="1">
            <a:spLocks noChangeArrowheads="1"/>
          </p:cNvSpPr>
          <p:nvPr/>
        </p:nvSpPr>
        <p:spPr bwMode="auto">
          <a:xfrm>
            <a:off x="533400" y="228600"/>
            <a:ext cx="75924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2400" dirty="0"/>
              <a:t>Contraction Hierarchies (A example for compiling, cont’d)</a:t>
            </a:r>
          </a:p>
        </p:txBody>
      </p:sp>
      <p:cxnSp>
        <p:nvCxnSpPr>
          <p:cNvPr id="52" name="直接箭头连接符 51"/>
          <p:cNvCxnSpPr/>
          <p:nvPr/>
        </p:nvCxnSpPr>
        <p:spPr bwMode="auto">
          <a:xfrm>
            <a:off x="1043872" y="1855788"/>
            <a:ext cx="1153228" cy="635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3" name="TextBox 52"/>
          <p:cNvSpPr txBox="1"/>
          <p:nvPr/>
        </p:nvSpPr>
        <p:spPr bwMode="auto">
          <a:xfrm>
            <a:off x="1450975" y="19939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cxnSp>
        <p:nvCxnSpPr>
          <p:cNvPr id="54" name="直接箭头连接符 53"/>
          <p:cNvCxnSpPr>
            <a:stCxn id="65" idx="7"/>
            <a:endCxn id="62" idx="3"/>
          </p:cNvCxnSpPr>
          <p:nvPr/>
        </p:nvCxnSpPr>
        <p:spPr bwMode="auto">
          <a:xfrm flipV="1">
            <a:off x="4498196" y="1984093"/>
            <a:ext cx="1167816" cy="1649977"/>
          </a:xfrm>
          <a:prstGeom prst="straightConnector1">
            <a:avLst/>
          </a:prstGeom>
          <a:ln>
            <a:solidFill>
              <a:schemeClr val="accent1"/>
            </a:solidFill>
            <a:tailEnd type="arrow"/>
          </a:ln>
        </p:spPr>
        <p:style>
          <a:lnRef idx="2">
            <a:schemeClr val="dk1"/>
          </a:lnRef>
          <a:fillRef idx="0">
            <a:schemeClr val="dk1"/>
          </a:fillRef>
          <a:effectRef idx="1">
            <a:schemeClr val="dk1"/>
          </a:effectRef>
          <a:fontRef idx="minor">
            <a:schemeClr val="tx1"/>
          </a:fontRef>
        </p:style>
      </p:cxnSp>
      <p:cxnSp>
        <p:nvCxnSpPr>
          <p:cNvPr id="55" name="直接箭头连接符 54"/>
          <p:cNvCxnSpPr/>
          <p:nvPr/>
        </p:nvCxnSpPr>
        <p:spPr bwMode="auto">
          <a:xfrm>
            <a:off x="6865938" y="1858963"/>
            <a:ext cx="1079500" cy="15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6" name="直接箭头连接符 55"/>
          <p:cNvCxnSpPr>
            <a:stCxn id="66" idx="5"/>
          </p:cNvCxnSpPr>
          <p:nvPr/>
        </p:nvCxnSpPr>
        <p:spPr bwMode="auto">
          <a:xfrm>
            <a:off x="2491640" y="1984093"/>
            <a:ext cx="1693010" cy="1749707"/>
          </a:xfrm>
          <a:prstGeom prst="straightConnector1">
            <a:avLst/>
          </a:prstGeom>
          <a:ln>
            <a:solidFill>
              <a:schemeClr val="accent1"/>
            </a:solidFill>
            <a:tailEnd type="arrow"/>
          </a:ln>
        </p:spPr>
        <p:style>
          <a:lnRef idx="2">
            <a:schemeClr val="dk1"/>
          </a:lnRef>
          <a:fillRef idx="0">
            <a:schemeClr val="dk1"/>
          </a:fillRef>
          <a:effectRef idx="1">
            <a:schemeClr val="dk1"/>
          </a:effectRef>
          <a:fontRef idx="minor">
            <a:schemeClr val="tx1"/>
          </a:fontRef>
        </p:style>
      </p:cxnSp>
      <p:cxnSp>
        <p:nvCxnSpPr>
          <p:cNvPr id="57" name="直接箭头连接符 56"/>
          <p:cNvCxnSpPr/>
          <p:nvPr/>
        </p:nvCxnSpPr>
        <p:spPr bwMode="auto">
          <a:xfrm>
            <a:off x="5994400" y="1855788"/>
            <a:ext cx="539750" cy="15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8" name="TextBox 57"/>
          <p:cNvSpPr txBox="1"/>
          <p:nvPr/>
        </p:nvSpPr>
        <p:spPr bwMode="auto">
          <a:xfrm>
            <a:off x="6070600" y="14478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1</a:t>
            </a:r>
            <a:endParaRPr lang="zh-CN" altLang="en-US" sz="1800" dirty="0">
              <a:solidFill>
                <a:srgbClr val="FF0000"/>
              </a:solidFill>
              <a:latin typeface="Calibri" pitchFamily="34" charset="0"/>
            </a:endParaRPr>
          </a:p>
        </p:txBody>
      </p:sp>
      <p:sp>
        <p:nvSpPr>
          <p:cNvPr id="59" name="TextBox 58"/>
          <p:cNvSpPr txBox="1"/>
          <p:nvPr/>
        </p:nvSpPr>
        <p:spPr bwMode="auto">
          <a:xfrm>
            <a:off x="4727575" y="2362200"/>
            <a:ext cx="301625" cy="368300"/>
          </a:xfrm>
          <a:prstGeom prst="rect">
            <a:avLst/>
          </a:prstGeom>
          <a:ln>
            <a:solidFill>
              <a:schemeClr val="accent1"/>
            </a:solidFill>
          </a:ln>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60" name="TextBox 59"/>
          <p:cNvSpPr txBox="1"/>
          <p:nvPr/>
        </p:nvSpPr>
        <p:spPr bwMode="auto">
          <a:xfrm>
            <a:off x="3252787" y="2362200"/>
            <a:ext cx="301625" cy="368300"/>
          </a:xfrm>
          <a:prstGeom prst="rect">
            <a:avLst/>
          </a:prstGeom>
          <a:ln>
            <a:solidFill>
              <a:schemeClr val="accent1"/>
            </a:solidFill>
          </a:ln>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3</a:t>
            </a:r>
            <a:endParaRPr lang="zh-CN" altLang="en-US" sz="1800" dirty="0">
              <a:solidFill>
                <a:srgbClr val="FF0000"/>
              </a:solidFill>
              <a:latin typeface="Calibri" pitchFamily="34" charset="0"/>
            </a:endParaRPr>
          </a:p>
        </p:txBody>
      </p:sp>
      <p:sp>
        <p:nvSpPr>
          <p:cNvPr id="61" name="TextBox 60"/>
          <p:cNvSpPr txBox="1"/>
          <p:nvPr/>
        </p:nvSpPr>
        <p:spPr bwMode="auto">
          <a:xfrm>
            <a:off x="7326313" y="14478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62" name="椭圆 64"/>
          <p:cNvSpPr>
            <a:spLocks noChangeArrowheads="1"/>
          </p:cNvSpPr>
          <p:nvPr/>
        </p:nvSpPr>
        <p:spPr bwMode="auto">
          <a:xfrm>
            <a:off x="5613292" y="1677110"/>
            <a:ext cx="359992" cy="359653"/>
          </a:xfrm>
          <a:prstGeom prst="ellipse">
            <a:avLst/>
          </a:prstGeom>
          <a:noFill/>
          <a:ln w="9525" algn="ctr">
            <a:solidFill>
              <a:schemeClr val="tx1"/>
            </a:solidFill>
            <a:round/>
            <a:headEnd/>
            <a:tailEnd/>
          </a:ln>
        </p:spPr>
        <p:txBody>
          <a:bodyPr lIns="0" tIns="0" rIns="0" bIns="0"/>
          <a:lstStyle/>
          <a:p>
            <a:r>
              <a:rPr lang="en-US" altLang="zh-CN" sz="1800" dirty="0">
                <a:latin typeface="Calibri" pitchFamily="34" charset="0"/>
              </a:rPr>
              <a:t>4</a:t>
            </a:r>
            <a:endParaRPr lang="zh-CN" altLang="en-US" sz="1800" dirty="0">
              <a:latin typeface="Calibri" pitchFamily="34" charset="0"/>
            </a:endParaRPr>
          </a:p>
        </p:txBody>
      </p:sp>
      <p:sp>
        <p:nvSpPr>
          <p:cNvPr id="63" name="椭圆 66"/>
          <p:cNvSpPr>
            <a:spLocks noChangeArrowheads="1"/>
          </p:cNvSpPr>
          <p:nvPr/>
        </p:nvSpPr>
        <p:spPr bwMode="auto">
          <a:xfrm>
            <a:off x="7945808" y="1677110"/>
            <a:ext cx="359992" cy="359653"/>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5</a:t>
            </a:r>
            <a:endParaRPr lang="zh-CN" altLang="en-US" sz="1800">
              <a:latin typeface="Calibri" pitchFamily="34" charset="0"/>
            </a:endParaRPr>
          </a:p>
        </p:txBody>
      </p:sp>
      <p:sp>
        <p:nvSpPr>
          <p:cNvPr id="64" name="椭圆 67"/>
          <p:cNvSpPr>
            <a:spLocks noChangeArrowheads="1"/>
          </p:cNvSpPr>
          <p:nvPr/>
        </p:nvSpPr>
        <p:spPr bwMode="auto">
          <a:xfrm>
            <a:off x="6506672" y="1677110"/>
            <a:ext cx="359992" cy="359653"/>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3</a:t>
            </a:r>
            <a:endParaRPr lang="zh-CN" altLang="en-US" sz="1800">
              <a:latin typeface="Calibri" pitchFamily="34" charset="0"/>
            </a:endParaRPr>
          </a:p>
        </p:txBody>
      </p:sp>
      <p:sp>
        <p:nvSpPr>
          <p:cNvPr id="65" name="椭圆 68"/>
          <p:cNvSpPr>
            <a:spLocks noChangeArrowheads="1"/>
          </p:cNvSpPr>
          <p:nvPr/>
        </p:nvSpPr>
        <p:spPr bwMode="auto">
          <a:xfrm>
            <a:off x="4190924" y="3581399"/>
            <a:ext cx="359992" cy="359653"/>
          </a:xfrm>
          <a:prstGeom prst="ellipse">
            <a:avLst/>
          </a:prstGeom>
          <a:noFill/>
          <a:ln w="9525" algn="ctr">
            <a:solidFill>
              <a:schemeClr val="accent1"/>
            </a:solidFill>
            <a:round/>
            <a:headEnd/>
            <a:tailEnd/>
          </a:ln>
        </p:spPr>
        <p:txBody>
          <a:bodyPr lIns="0" tIns="0" rIns="0" bIns="0"/>
          <a:lstStyle/>
          <a:p>
            <a:r>
              <a:rPr lang="en-US" altLang="zh-CN" sz="1800" dirty="0">
                <a:solidFill>
                  <a:schemeClr val="bg1">
                    <a:lumMod val="50000"/>
                  </a:schemeClr>
                </a:solidFill>
                <a:latin typeface="Calibri" pitchFamily="34" charset="0"/>
              </a:rPr>
              <a:t>1</a:t>
            </a:r>
            <a:endParaRPr lang="zh-CN" altLang="en-US" sz="1800" dirty="0">
              <a:solidFill>
                <a:schemeClr val="bg1">
                  <a:lumMod val="50000"/>
                </a:schemeClr>
              </a:solidFill>
              <a:latin typeface="Calibri" pitchFamily="34" charset="0"/>
            </a:endParaRPr>
          </a:p>
        </p:txBody>
      </p:sp>
      <p:sp>
        <p:nvSpPr>
          <p:cNvPr id="66" name="椭圆 69"/>
          <p:cNvSpPr>
            <a:spLocks noChangeArrowheads="1"/>
          </p:cNvSpPr>
          <p:nvPr/>
        </p:nvSpPr>
        <p:spPr bwMode="auto">
          <a:xfrm>
            <a:off x="2184368" y="1677110"/>
            <a:ext cx="359992" cy="359653"/>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6</a:t>
            </a:r>
            <a:endParaRPr lang="zh-CN" altLang="en-US" sz="1800">
              <a:latin typeface="Calibri" pitchFamily="34" charset="0"/>
            </a:endParaRPr>
          </a:p>
        </p:txBody>
      </p:sp>
      <p:sp>
        <p:nvSpPr>
          <p:cNvPr id="67" name="椭圆 70"/>
          <p:cNvSpPr>
            <a:spLocks noChangeArrowheads="1"/>
          </p:cNvSpPr>
          <p:nvPr/>
        </p:nvSpPr>
        <p:spPr bwMode="auto">
          <a:xfrm>
            <a:off x="680484" y="1669312"/>
            <a:ext cx="359992" cy="359653"/>
          </a:xfrm>
          <a:prstGeom prst="ellipse">
            <a:avLst/>
          </a:prstGeom>
          <a:noFill/>
          <a:ln w="9525" algn="ctr">
            <a:solidFill>
              <a:schemeClr val="tx1"/>
            </a:solidFill>
            <a:round/>
            <a:headEnd/>
            <a:tailEnd/>
          </a:ln>
        </p:spPr>
        <p:txBody>
          <a:bodyPr lIns="0" tIns="0" rIns="0" bIns="0"/>
          <a:lstStyle/>
          <a:p>
            <a:r>
              <a:rPr lang="en-US" altLang="zh-CN" sz="1800" dirty="0">
                <a:latin typeface="Calibri" pitchFamily="34" charset="0"/>
              </a:rPr>
              <a:t>2</a:t>
            </a:r>
            <a:endParaRPr lang="zh-CN" altLang="en-US" sz="1800" dirty="0">
              <a:latin typeface="Calibri" pitchFamily="34" charset="0"/>
            </a:endParaRPr>
          </a:p>
        </p:txBody>
      </p:sp>
      <p:cxnSp>
        <p:nvCxnSpPr>
          <p:cNvPr id="73" name="直接箭头连接符 72"/>
          <p:cNvCxnSpPr>
            <a:stCxn id="66" idx="6"/>
            <a:endCxn id="62" idx="2"/>
          </p:cNvCxnSpPr>
          <p:nvPr/>
        </p:nvCxnSpPr>
        <p:spPr bwMode="auto">
          <a:xfrm>
            <a:off x="2544360" y="1856937"/>
            <a:ext cx="3068932" cy="0"/>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sp>
        <p:nvSpPr>
          <p:cNvPr id="76" name="TextBox 75"/>
          <p:cNvSpPr txBox="1"/>
          <p:nvPr/>
        </p:nvSpPr>
        <p:spPr bwMode="auto">
          <a:xfrm>
            <a:off x="4032250" y="1447800"/>
            <a:ext cx="301625" cy="368300"/>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5</a:t>
            </a:r>
            <a:endParaRPr lang="zh-CN" altLang="en-US" sz="1800" dirty="0">
              <a:solidFill>
                <a:srgbClr val="FF0000"/>
              </a:solidFill>
              <a:latin typeface="Calibri" pitchFamily="34" charset="0"/>
            </a:endParaRPr>
          </a:p>
        </p:txBody>
      </p:sp>
      <p:cxnSp>
        <p:nvCxnSpPr>
          <p:cNvPr id="24" name="直接箭头连接符 23"/>
          <p:cNvCxnSpPr/>
          <p:nvPr/>
        </p:nvCxnSpPr>
        <p:spPr bwMode="auto">
          <a:xfrm flipV="1">
            <a:off x="1722474" y="1993902"/>
            <a:ext cx="508283" cy="83435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404878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2.77778E-6 4.07407E-6 L 0.08316 0.16365 " pathEditMode="relative" rAng="0" ptsTypes="AA">
                                      <p:cBhvr>
                                        <p:cTn id="6" dur="2000" fill="hold"/>
                                        <p:tgtEl>
                                          <p:spTgt spid="67"/>
                                        </p:tgtEl>
                                        <p:attrNameLst>
                                          <p:attrName>ppt_x</p:attrName>
                                          <p:attrName>ppt_y</p:attrName>
                                        </p:attrNameLst>
                                      </p:cBhvr>
                                      <p:rCtr x="4100" y="8200"/>
                                    </p:animMotion>
                                  </p:childTnLst>
                                </p:cTn>
                              </p:par>
                              <p:par>
                                <p:cTn id="7" presetID="22" presetClass="exit" presetSubtype="4" fill="hold" nodeType="withEffect">
                                  <p:stCondLst>
                                    <p:cond delay="0"/>
                                  </p:stCondLst>
                                  <p:childTnLst>
                                    <p:animEffect transition="out" filter="wipe(down)">
                                      <p:cBhvr>
                                        <p:cTn id="8" dur="500"/>
                                        <p:tgtEl>
                                          <p:spTgt spid="52"/>
                                        </p:tgtEl>
                                      </p:cBhvr>
                                    </p:animEffect>
                                    <p:set>
                                      <p:cBhvr>
                                        <p:cTn id="9" dur="1" fill="hold">
                                          <p:stCondLst>
                                            <p:cond delay="499"/>
                                          </p:stCondLst>
                                        </p:cTn>
                                        <p:tgtEl>
                                          <p:spTgt spid="52"/>
                                        </p:tgtEl>
                                        <p:attrNameLst>
                                          <p:attrName>style.visibility</p:attrName>
                                        </p:attrNameLst>
                                      </p:cBhvr>
                                      <p:to>
                                        <p:strVal val="hidden"/>
                                      </p:to>
                                    </p:set>
                                  </p:childTnLst>
                                </p:cTn>
                              </p:par>
                              <p:par>
                                <p:cTn id="10" presetID="22" presetClass="entr" presetSubtype="4"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7" presetClass="emph" presetSubtype="1" nodeType="clickEffect">
                                  <p:stCondLst>
                                    <p:cond delay="0"/>
                                  </p:stCondLst>
                                  <p:childTnLst>
                                    <p:set>
                                      <p:cBhvr>
                                        <p:cTn id="16" dur="indefinite"/>
                                        <p:tgtEl>
                                          <p:spTgt spid="67"/>
                                        </p:tgtEl>
                                        <p:attrNameLst>
                                          <p:attrName>stroke.color</p:attrName>
                                        </p:attrNameLst>
                                      </p:cBhvr>
                                      <p:to>
                                        <p:clrVal>
                                          <a:srgbClr val="CCECFF"/>
                                        </p:clrVal>
                                      </p:to>
                                    </p:set>
                                    <p:set>
                                      <p:cBhvr>
                                        <p:cTn id="17" dur="indefinite"/>
                                        <p:tgtEl>
                                          <p:spTgt spid="67"/>
                                        </p:tgtEl>
                                        <p:attrNameLst>
                                          <p:attrName>stroke.on</p:attrName>
                                        </p:attrNameLst>
                                      </p:cBhvr>
                                      <p:to>
                                        <p:strVal val="true"/>
                                      </p:to>
                                    </p:set>
                                  </p:childTnLst>
                                  <p:subTnLst>
                                    <p:animClr clrSpc="rgb" dir="cw">
                                      <p:cBhvr override="childStyle">
                                        <p:cTn dur="1" fill="hold" display="0" masterRel="nextClick" afterEffect="1"/>
                                        <p:tgtEl>
                                          <p:spTgt spid="67"/>
                                        </p:tgtEl>
                                        <p:attrNameLst>
                                          <p:attrName>ppt_c</p:attrName>
                                        </p:attrNameLst>
                                      </p:cBhvr>
                                      <p:to>
                                        <a:srgbClr val="CCECFF"/>
                                      </p:to>
                                    </p:animClr>
                                  </p:subTnLst>
                                </p:cTn>
                              </p:par>
                              <p:par>
                                <p:cTn id="18" presetID="7" presetClass="emph" presetSubtype="1" nodeType="withEffect">
                                  <p:stCondLst>
                                    <p:cond delay="0"/>
                                  </p:stCondLst>
                                  <p:childTnLst>
                                    <p:set>
                                      <p:cBhvr>
                                        <p:cTn id="19" dur="indefinite"/>
                                        <p:tgtEl>
                                          <p:spTgt spid="24"/>
                                        </p:tgtEl>
                                        <p:attrNameLst>
                                          <p:attrName>stroke.color</p:attrName>
                                        </p:attrNameLst>
                                      </p:cBhvr>
                                      <p:to>
                                        <p:clrVal>
                                          <a:srgbClr val="CCECFF"/>
                                        </p:clrVal>
                                      </p:to>
                                    </p:set>
                                    <p:set>
                                      <p:cBhvr>
                                        <p:cTn id="20" dur="indefinite"/>
                                        <p:tgtEl>
                                          <p:spTgt spid="24"/>
                                        </p:tgtEl>
                                        <p:attrNameLst>
                                          <p:attrName>stroke.on</p:attrName>
                                        </p:attrNameLst>
                                      </p:cBhvr>
                                      <p:to>
                                        <p:strVal val="true"/>
                                      </p:to>
                                    </p:set>
                                  </p:childTnLst>
                                  <p:subTnLst>
                                    <p:animClr clrSpc="rgb" dir="cw">
                                      <p:cBhvr override="childStyle">
                                        <p:cTn dur="1" fill="hold" display="0" masterRel="nextClick" afterEffect="1"/>
                                        <p:tgtEl>
                                          <p:spTgt spid="24"/>
                                        </p:tgtEl>
                                        <p:attrNameLst>
                                          <p:attrName>ppt_c</p:attrName>
                                        </p:attrNameLst>
                                      </p:cBhvr>
                                      <p:to>
                                        <a:srgbClr val="CCECFF"/>
                                      </p:to>
                                    </p:animClr>
                                  </p:subTnLst>
                                </p:cTn>
                              </p:par>
                              <p:par>
                                <p:cTn id="21" presetID="7" presetClass="emph" presetSubtype="1" nodeType="withEffect">
                                  <p:stCondLst>
                                    <p:cond delay="0"/>
                                  </p:stCondLst>
                                  <p:childTnLst>
                                    <p:set>
                                      <p:cBhvr>
                                        <p:cTn id="22" dur="indefinite"/>
                                        <p:tgtEl>
                                          <p:spTgt spid="53"/>
                                        </p:tgtEl>
                                        <p:attrNameLst>
                                          <p:attrName>stroke.color</p:attrName>
                                        </p:attrNameLst>
                                      </p:cBhvr>
                                      <p:to>
                                        <p:clrVal>
                                          <a:srgbClr val="CCECFF"/>
                                        </p:clrVal>
                                      </p:to>
                                    </p:set>
                                    <p:set>
                                      <p:cBhvr>
                                        <p:cTn id="23" dur="indefinite"/>
                                        <p:tgtEl>
                                          <p:spTgt spid="53"/>
                                        </p:tgtEl>
                                        <p:attrNameLst>
                                          <p:attrName>stroke.on</p:attrName>
                                        </p:attrNameLst>
                                      </p:cBhvr>
                                      <p:to>
                                        <p:strVal val="true"/>
                                      </p:to>
                                    </p:set>
                                  </p:childTnLst>
                                  <p:subTnLst>
                                    <p:animClr clrSpc="rgb" dir="cw">
                                      <p:cBhvr override="childStyle">
                                        <p:cTn dur="1" fill="hold" display="0" masterRel="nextClick" afterEffect="1"/>
                                        <p:tgtEl>
                                          <p:spTgt spid="53"/>
                                        </p:tgtEl>
                                        <p:attrNameLst>
                                          <p:attrName>ppt_c</p:attrName>
                                        </p:attrNameLst>
                                      </p:cBhvr>
                                      <p:to>
                                        <a:srgbClr val="CCEC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2" name="Date Placeholder 3"/>
          <p:cNvSpPr txBox="1">
            <a:spLocks noGrp="1"/>
          </p:cNvSpPr>
          <p:nvPr/>
        </p:nvSpPr>
        <p:spPr bwMode="auto">
          <a:xfrm>
            <a:off x="7086600" y="6477000"/>
            <a:ext cx="12192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ctr" eaLnBrk="0" hangingPunct="0">
              <a:defRPr sz="600">
                <a:solidFill>
                  <a:srgbClr val="4D4D4D"/>
                </a:solidFill>
                <a:latin typeface="Arial" charset="0"/>
                <a:ea typeface="ＭＳ Ｐゴシック" charset="0"/>
                <a:cs typeface="ＭＳ Ｐゴシック" charset="0"/>
              </a:defRPr>
            </a:lvl1pPr>
            <a:lvl2pPr marL="742950" indent="-285750" algn="ctr" eaLnBrk="0" hangingPunct="0">
              <a:defRPr sz="600">
                <a:solidFill>
                  <a:srgbClr val="4D4D4D"/>
                </a:solidFill>
                <a:latin typeface="Arial" charset="0"/>
                <a:ea typeface="ＭＳ Ｐゴシック" charset="0"/>
              </a:defRPr>
            </a:lvl2pPr>
            <a:lvl3pPr marL="1143000" indent="-228600" algn="ctr" eaLnBrk="0" hangingPunct="0">
              <a:defRPr sz="600">
                <a:solidFill>
                  <a:srgbClr val="4D4D4D"/>
                </a:solidFill>
                <a:latin typeface="Arial" charset="0"/>
                <a:ea typeface="ＭＳ Ｐゴシック" charset="0"/>
              </a:defRPr>
            </a:lvl3pPr>
            <a:lvl4pPr marL="1600200" indent="-228600" algn="ctr" eaLnBrk="0" hangingPunct="0">
              <a:defRPr sz="600">
                <a:solidFill>
                  <a:srgbClr val="4D4D4D"/>
                </a:solidFill>
                <a:latin typeface="Arial" charset="0"/>
                <a:ea typeface="ＭＳ Ｐゴシック" charset="0"/>
              </a:defRPr>
            </a:lvl4pPr>
            <a:lvl5pPr marL="2057400" indent="-228600" algn="ctr" eaLnBrk="0" hangingPunct="0">
              <a:defRPr sz="600">
                <a:solidFill>
                  <a:srgbClr val="4D4D4D"/>
                </a:solidFill>
                <a:latin typeface="Arial" charset="0"/>
                <a:ea typeface="ＭＳ Ｐゴシック" charset="0"/>
              </a:defRPr>
            </a:lvl5pPr>
            <a:lvl6pPr marL="2514600" indent="-228600" algn="ctr" eaLnBrk="0" fontAlgn="base" hangingPunct="0">
              <a:spcBef>
                <a:spcPct val="0"/>
              </a:spcBef>
              <a:spcAft>
                <a:spcPct val="0"/>
              </a:spcAft>
              <a:defRPr sz="600">
                <a:solidFill>
                  <a:srgbClr val="4D4D4D"/>
                </a:solidFill>
                <a:latin typeface="Arial" charset="0"/>
                <a:ea typeface="ＭＳ Ｐゴシック" charset="0"/>
              </a:defRPr>
            </a:lvl6pPr>
            <a:lvl7pPr marL="2971800" indent="-228600" algn="ctr" eaLnBrk="0" fontAlgn="base" hangingPunct="0">
              <a:spcBef>
                <a:spcPct val="0"/>
              </a:spcBef>
              <a:spcAft>
                <a:spcPct val="0"/>
              </a:spcAft>
              <a:defRPr sz="600">
                <a:solidFill>
                  <a:srgbClr val="4D4D4D"/>
                </a:solidFill>
                <a:latin typeface="Arial" charset="0"/>
                <a:ea typeface="ＭＳ Ｐゴシック" charset="0"/>
              </a:defRPr>
            </a:lvl7pPr>
            <a:lvl8pPr marL="3429000" indent="-228600" algn="ctr" eaLnBrk="0" fontAlgn="base" hangingPunct="0">
              <a:spcBef>
                <a:spcPct val="0"/>
              </a:spcBef>
              <a:spcAft>
                <a:spcPct val="0"/>
              </a:spcAft>
              <a:defRPr sz="600">
                <a:solidFill>
                  <a:srgbClr val="4D4D4D"/>
                </a:solidFill>
                <a:latin typeface="Arial" charset="0"/>
                <a:ea typeface="ＭＳ Ｐゴシック" charset="0"/>
              </a:defRPr>
            </a:lvl8pPr>
            <a:lvl9pPr marL="3886200" indent="-228600" algn="ctr" eaLnBrk="0" fontAlgn="base" hangingPunct="0">
              <a:spcBef>
                <a:spcPct val="0"/>
              </a:spcBef>
              <a:spcAft>
                <a:spcPct val="0"/>
              </a:spcAft>
              <a:defRPr sz="600">
                <a:solidFill>
                  <a:srgbClr val="4D4D4D"/>
                </a:solidFill>
                <a:latin typeface="Arial" charset="0"/>
                <a:ea typeface="ＭＳ Ｐゴシック" charset="0"/>
              </a:defRPr>
            </a:lvl9pPr>
          </a:lstStyle>
          <a:p>
            <a:pPr algn="l"/>
            <a:fld id="{737D0653-987E-6D44-A1D4-71FFDD7280D2}" type="datetime4">
              <a:rPr lang="en-US" sz="1000">
                <a:solidFill>
                  <a:srgbClr val="717277"/>
                </a:solidFill>
              </a:rPr>
              <a:pPr algn="l"/>
              <a:t>August 28, 2020</a:t>
            </a:fld>
            <a:endParaRPr lang="en-US" sz="1000" dirty="0">
              <a:solidFill>
                <a:srgbClr val="878C93"/>
              </a:solidFill>
            </a:endParaRPr>
          </a:p>
        </p:txBody>
      </p:sp>
      <p:sp>
        <p:nvSpPr>
          <p:cNvPr id="119818" name="Text Box 10"/>
          <p:cNvSpPr txBox="1">
            <a:spLocks noChangeArrowheads="1"/>
          </p:cNvSpPr>
          <p:nvPr/>
        </p:nvSpPr>
        <p:spPr bwMode="auto">
          <a:xfrm>
            <a:off x="533400" y="228600"/>
            <a:ext cx="8001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2400" dirty="0"/>
              <a:t>Contraction Hierarchies (A example for compiling, cont’d)</a:t>
            </a:r>
          </a:p>
        </p:txBody>
      </p:sp>
      <p:cxnSp>
        <p:nvCxnSpPr>
          <p:cNvPr id="52" name="直接箭头连接符 51"/>
          <p:cNvCxnSpPr>
            <a:stCxn id="67" idx="7"/>
          </p:cNvCxnSpPr>
          <p:nvPr/>
        </p:nvCxnSpPr>
        <p:spPr bwMode="auto">
          <a:xfrm flipV="1">
            <a:off x="1043872" y="1862138"/>
            <a:ext cx="1153228" cy="1412279"/>
          </a:xfrm>
          <a:prstGeom prst="straightConnector1">
            <a:avLst/>
          </a:prstGeom>
          <a:ln>
            <a:solidFill>
              <a:schemeClr val="accent2">
                <a:lumMod val="20000"/>
                <a:lumOff val="80000"/>
              </a:schemeClr>
            </a:solidFill>
            <a:tailEnd type="arrow"/>
          </a:ln>
        </p:spPr>
        <p:style>
          <a:lnRef idx="2">
            <a:schemeClr val="dk1"/>
          </a:lnRef>
          <a:fillRef idx="0">
            <a:schemeClr val="dk1"/>
          </a:fillRef>
          <a:effectRef idx="1">
            <a:schemeClr val="dk1"/>
          </a:effectRef>
          <a:fontRef idx="minor">
            <a:schemeClr val="tx1"/>
          </a:fontRef>
        </p:style>
      </p:cxnSp>
      <p:sp>
        <p:nvSpPr>
          <p:cNvPr id="53" name="TextBox 52"/>
          <p:cNvSpPr txBox="1"/>
          <p:nvPr/>
        </p:nvSpPr>
        <p:spPr bwMode="auto">
          <a:xfrm>
            <a:off x="1222375" y="2374900"/>
            <a:ext cx="301625" cy="368300"/>
          </a:xfrm>
          <a:prstGeom prst="rect">
            <a:avLst/>
          </a:prstGeom>
          <a:ln>
            <a:solidFill>
              <a:schemeClr val="accent2">
                <a:lumMod val="20000"/>
                <a:lumOff val="80000"/>
              </a:schemeClr>
            </a:solidFill>
          </a:ln>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chemeClr val="bg2"/>
                </a:solidFill>
                <a:latin typeface="Calibri" pitchFamily="34" charset="0"/>
              </a:rPr>
              <a:t>2</a:t>
            </a:r>
            <a:endParaRPr lang="zh-CN" altLang="en-US" sz="1800" dirty="0">
              <a:solidFill>
                <a:schemeClr val="bg2"/>
              </a:solidFill>
              <a:latin typeface="Calibri" pitchFamily="34" charset="0"/>
            </a:endParaRPr>
          </a:p>
        </p:txBody>
      </p:sp>
      <p:cxnSp>
        <p:nvCxnSpPr>
          <p:cNvPr id="54" name="直接箭头连接符 53"/>
          <p:cNvCxnSpPr>
            <a:stCxn id="65" idx="7"/>
            <a:endCxn id="62" idx="3"/>
          </p:cNvCxnSpPr>
          <p:nvPr/>
        </p:nvCxnSpPr>
        <p:spPr bwMode="auto">
          <a:xfrm flipV="1">
            <a:off x="4498196" y="1984093"/>
            <a:ext cx="1167816" cy="1649977"/>
          </a:xfrm>
          <a:prstGeom prst="straightConnector1">
            <a:avLst/>
          </a:prstGeom>
          <a:ln>
            <a:solidFill>
              <a:schemeClr val="accent2">
                <a:lumMod val="20000"/>
                <a:lumOff val="80000"/>
              </a:schemeClr>
            </a:solidFill>
            <a:tailEnd type="arrow"/>
          </a:ln>
        </p:spPr>
        <p:style>
          <a:lnRef idx="2">
            <a:schemeClr val="dk1"/>
          </a:lnRef>
          <a:fillRef idx="0">
            <a:schemeClr val="dk1"/>
          </a:fillRef>
          <a:effectRef idx="1">
            <a:schemeClr val="dk1"/>
          </a:effectRef>
          <a:fontRef idx="minor">
            <a:schemeClr val="tx1"/>
          </a:fontRef>
        </p:style>
      </p:cxnSp>
      <p:cxnSp>
        <p:nvCxnSpPr>
          <p:cNvPr id="55" name="直接箭头连接符 54"/>
          <p:cNvCxnSpPr>
            <a:stCxn id="64" idx="7"/>
            <a:endCxn id="63" idx="3"/>
          </p:cNvCxnSpPr>
          <p:nvPr/>
        </p:nvCxnSpPr>
        <p:spPr bwMode="auto">
          <a:xfrm flipV="1">
            <a:off x="6841422" y="1984093"/>
            <a:ext cx="1157106" cy="98334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6" name="直接箭头连接符 55"/>
          <p:cNvCxnSpPr>
            <a:stCxn id="66" idx="5"/>
          </p:cNvCxnSpPr>
          <p:nvPr/>
        </p:nvCxnSpPr>
        <p:spPr bwMode="auto">
          <a:xfrm>
            <a:off x="2491640" y="1984093"/>
            <a:ext cx="1693010" cy="1749707"/>
          </a:xfrm>
          <a:prstGeom prst="straightConnector1">
            <a:avLst/>
          </a:prstGeom>
          <a:ln>
            <a:solidFill>
              <a:schemeClr val="accent2">
                <a:lumMod val="20000"/>
                <a:lumOff val="80000"/>
              </a:schemeClr>
            </a:solidFill>
            <a:tailEnd type="arrow"/>
          </a:ln>
        </p:spPr>
        <p:style>
          <a:lnRef idx="2">
            <a:schemeClr val="dk1"/>
          </a:lnRef>
          <a:fillRef idx="0">
            <a:schemeClr val="dk1"/>
          </a:fillRef>
          <a:effectRef idx="1">
            <a:schemeClr val="dk1"/>
          </a:effectRef>
          <a:fontRef idx="minor">
            <a:schemeClr val="tx1"/>
          </a:fontRef>
        </p:style>
      </p:cxnSp>
      <p:cxnSp>
        <p:nvCxnSpPr>
          <p:cNvPr id="57" name="直接箭头连接符 56"/>
          <p:cNvCxnSpPr>
            <a:stCxn id="62" idx="5"/>
            <a:endCxn id="64" idx="1"/>
          </p:cNvCxnSpPr>
          <p:nvPr/>
        </p:nvCxnSpPr>
        <p:spPr bwMode="auto">
          <a:xfrm>
            <a:off x="5920564" y="1984093"/>
            <a:ext cx="666306" cy="98334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8" name="TextBox 57"/>
          <p:cNvSpPr txBox="1"/>
          <p:nvPr/>
        </p:nvSpPr>
        <p:spPr bwMode="auto">
          <a:xfrm>
            <a:off x="5943600" y="22860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1</a:t>
            </a:r>
            <a:endParaRPr lang="zh-CN" altLang="en-US" sz="1800" dirty="0">
              <a:solidFill>
                <a:srgbClr val="FF0000"/>
              </a:solidFill>
              <a:latin typeface="Calibri" pitchFamily="34" charset="0"/>
            </a:endParaRPr>
          </a:p>
        </p:txBody>
      </p:sp>
      <p:sp>
        <p:nvSpPr>
          <p:cNvPr id="59" name="TextBox 58"/>
          <p:cNvSpPr txBox="1"/>
          <p:nvPr/>
        </p:nvSpPr>
        <p:spPr bwMode="auto">
          <a:xfrm>
            <a:off x="4727575" y="2362200"/>
            <a:ext cx="301625" cy="368300"/>
          </a:xfrm>
          <a:prstGeom prst="rect">
            <a:avLst/>
          </a:prstGeom>
          <a:ln>
            <a:solidFill>
              <a:schemeClr val="accent2">
                <a:lumMod val="20000"/>
                <a:lumOff val="80000"/>
              </a:schemeClr>
            </a:solidFill>
          </a:ln>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chemeClr val="bg2"/>
                </a:solidFill>
                <a:latin typeface="Calibri" pitchFamily="34" charset="0"/>
              </a:rPr>
              <a:t>2</a:t>
            </a:r>
            <a:endParaRPr lang="zh-CN" altLang="en-US" sz="1800" dirty="0">
              <a:solidFill>
                <a:schemeClr val="bg2"/>
              </a:solidFill>
              <a:latin typeface="Calibri" pitchFamily="34" charset="0"/>
            </a:endParaRPr>
          </a:p>
        </p:txBody>
      </p:sp>
      <p:sp>
        <p:nvSpPr>
          <p:cNvPr id="60" name="TextBox 59"/>
          <p:cNvSpPr txBox="1"/>
          <p:nvPr/>
        </p:nvSpPr>
        <p:spPr bwMode="auto">
          <a:xfrm>
            <a:off x="3252787" y="2362200"/>
            <a:ext cx="301625" cy="368300"/>
          </a:xfrm>
          <a:prstGeom prst="rect">
            <a:avLst/>
          </a:prstGeom>
          <a:ln>
            <a:solidFill>
              <a:schemeClr val="accent2">
                <a:lumMod val="20000"/>
                <a:lumOff val="80000"/>
              </a:schemeClr>
            </a:solidFill>
          </a:ln>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chemeClr val="bg2"/>
                </a:solidFill>
                <a:latin typeface="Calibri" pitchFamily="34" charset="0"/>
              </a:rPr>
              <a:t>3</a:t>
            </a:r>
            <a:endParaRPr lang="zh-CN" altLang="en-US" sz="1800" dirty="0">
              <a:solidFill>
                <a:schemeClr val="bg2"/>
              </a:solidFill>
              <a:latin typeface="Calibri" pitchFamily="34" charset="0"/>
            </a:endParaRPr>
          </a:p>
        </p:txBody>
      </p:sp>
      <p:sp>
        <p:nvSpPr>
          <p:cNvPr id="61" name="TextBox 60"/>
          <p:cNvSpPr txBox="1"/>
          <p:nvPr/>
        </p:nvSpPr>
        <p:spPr bwMode="auto">
          <a:xfrm>
            <a:off x="7394575" y="24384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62" name="椭圆 64"/>
          <p:cNvSpPr>
            <a:spLocks noChangeArrowheads="1"/>
          </p:cNvSpPr>
          <p:nvPr/>
        </p:nvSpPr>
        <p:spPr bwMode="auto">
          <a:xfrm>
            <a:off x="5613292" y="1677110"/>
            <a:ext cx="359992" cy="359653"/>
          </a:xfrm>
          <a:prstGeom prst="ellipse">
            <a:avLst/>
          </a:prstGeom>
          <a:noFill/>
          <a:ln w="9525" algn="ctr">
            <a:solidFill>
              <a:schemeClr val="tx1"/>
            </a:solidFill>
            <a:round/>
            <a:headEnd/>
            <a:tailEnd/>
          </a:ln>
        </p:spPr>
        <p:txBody>
          <a:bodyPr lIns="0" tIns="0" rIns="0" bIns="0"/>
          <a:lstStyle/>
          <a:p>
            <a:r>
              <a:rPr lang="en-US" altLang="zh-CN" sz="1800" dirty="0">
                <a:latin typeface="Calibri" pitchFamily="34" charset="0"/>
              </a:rPr>
              <a:t>4</a:t>
            </a:r>
            <a:endParaRPr lang="zh-CN" altLang="en-US" sz="1800" dirty="0">
              <a:latin typeface="Calibri" pitchFamily="34" charset="0"/>
            </a:endParaRPr>
          </a:p>
        </p:txBody>
      </p:sp>
      <p:sp>
        <p:nvSpPr>
          <p:cNvPr id="63" name="椭圆 66"/>
          <p:cNvSpPr>
            <a:spLocks noChangeArrowheads="1"/>
          </p:cNvSpPr>
          <p:nvPr/>
        </p:nvSpPr>
        <p:spPr bwMode="auto">
          <a:xfrm>
            <a:off x="7945808" y="1677110"/>
            <a:ext cx="359992" cy="359653"/>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5</a:t>
            </a:r>
            <a:endParaRPr lang="zh-CN" altLang="en-US" sz="1800">
              <a:latin typeface="Calibri" pitchFamily="34" charset="0"/>
            </a:endParaRPr>
          </a:p>
        </p:txBody>
      </p:sp>
      <p:sp>
        <p:nvSpPr>
          <p:cNvPr id="64" name="椭圆 67"/>
          <p:cNvSpPr>
            <a:spLocks noChangeArrowheads="1"/>
          </p:cNvSpPr>
          <p:nvPr/>
        </p:nvSpPr>
        <p:spPr bwMode="auto">
          <a:xfrm>
            <a:off x="6534150" y="2914764"/>
            <a:ext cx="359992" cy="359653"/>
          </a:xfrm>
          <a:prstGeom prst="ellipse">
            <a:avLst/>
          </a:prstGeom>
          <a:noFill/>
          <a:ln w="9525" algn="ctr">
            <a:solidFill>
              <a:schemeClr val="tx1"/>
            </a:solidFill>
            <a:round/>
            <a:headEnd/>
            <a:tailEnd/>
          </a:ln>
        </p:spPr>
        <p:txBody>
          <a:bodyPr lIns="0" tIns="0" rIns="0" bIns="0"/>
          <a:lstStyle/>
          <a:p>
            <a:r>
              <a:rPr lang="en-US" altLang="zh-CN" sz="1800" dirty="0">
                <a:latin typeface="Calibri" pitchFamily="34" charset="0"/>
              </a:rPr>
              <a:t>3</a:t>
            </a:r>
            <a:endParaRPr lang="zh-CN" altLang="en-US" sz="1800" dirty="0">
              <a:latin typeface="Calibri" pitchFamily="34" charset="0"/>
            </a:endParaRPr>
          </a:p>
        </p:txBody>
      </p:sp>
      <p:sp>
        <p:nvSpPr>
          <p:cNvPr id="65" name="椭圆 68"/>
          <p:cNvSpPr>
            <a:spLocks noChangeArrowheads="1"/>
          </p:cNvSpPr>
          <p:nvPr/>
        </p:nvSpPr>
        <p:spPr bwMode="auto">
          <a:xfrm>
            <a:off x="4190924" y="3581399"/>
            <a:ext cx="359992" cy="359653"/>
          </a:xfrm>
          <a:prstGeom prst="ellipse">
            <a:avLst/>
          </a:prstGeom>
          <a:noFill/>
          <a:ln w="9525" algn="ctr">
            <a:solidFill>
              <a:schemeClr val="accent2">
                <a:lumMod val="20000"/>
                <a:lumOff val="80000"/>
              </a:schemeClr>
            </a:solidFill>
            <a:round/>
            <a:headEnd/>
            <a:tailEnd/>
          </a:ln>
        </p:spPr>
        <p:txBody>
          <a:bodyPr lIns="0" tIns="0" rIns="0" bIns="0"/>
          <a:lstStyle/>
          <a:p>
            <a:r>
              <a:rPr lang="en-US" altLang="zh-CN" sz="1800" dirty="0">
                <a:solidFill>
                  <a:schemeClr val="bg2"/>
                </a:solidFill>
                <a:latin typeface="Calibri" pitchFamily="34" charset="0"/>
              </a:rPr>
              <a:t>1</a:t>
            </a:r>
            <a:endParaRPr lang="zh-CN" altLang="en-US" sz="1800" dirty="0">
              <a:solidFill>
                <a:schemeClr val="bg2"/>
              </a:solidFill>
              <a:latin typeface="Calibri" pitchFamily="34" charset="0"/>
            </a:endParaRPr>
          </a:p>
        </p:txBody>
      </p:sp>
      <p:sp>
        <p:nvSpPr>
          <p:cNvPr id="66" name="椭圆 69"/>
          <p:cNvSpPr>
            <a:spLocks noChangeArrowheads="1"/>
          </p:cNvSpPr>
          <p:nvPr/>
        </p:nvSpPr>
        <p:spPr bwMode="auto">
          <a:xfrm>
            <a:off x="2184368" y="1677110"/>
            <a:ext cx="359992" cy="359653"/>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6</a:t>
            </a:r>
            <a:endParaRPr lang="zh-CN" altLang="en-US" sz="1800">
              <a:latin typeface="Calibri" pitchFamily="34" charset="0"/>
            </a:endParaRPr>
          </a:p>
        </p:txBody>
      </p:sp>
      <p:sp>
        <p:nvSpPr>
          <p:cNvPr id="67" name="椭圆 70"/>
          <p:cNvSpPr>
            <a:spLocks noChangeArrowheads="1"/>
          </p:cNvSpPr>
          <p:nvPr/>
        </p:nvSpPr>
        <p:spPr bwMode="auto">
          <a:xfrm>
            <a:off x="736600" y="3221747"/>
            <a:ext cx="359992" cy="359653"/>
          </a:xfrm>
          <a:prstGeom prst="ellipse">
            <a:avLst/>
          </a:prstGeom>
          <a:noFill/>
          <a:ln w="9525" algn="ctr">
            <a:solidFill>
              <a:schemeClr val="accent2">
                <a:lumMod val="20000"/>
                <a:lumOff val="80000"/>
              </a:schemeClr>
            </a:solidFill>
            <a:round/>
            <a:headEnd/>
            <a:tailEnd/>
          </a:ln>
        </p:spPr>
        <p:txBody>
          <a:bodyPr lIns="0" tIns="0" rIns="0" bIns="0"/>
          <a:lstStyle/>
          <a:p>
            <a:r>
              <a:rPr lang="en-US" altLang="zh-CN" sz="1800" dirty="0">
                <a:solidFill>
                  <a:schemeClr val="bg2"/>
                </a:solidFill>
                <a:latin typeface="Calibri" pitchFamily="34" charset="0"/>
              </a:rPr>
              <a:t>2</a:t>
            </a:r>
            <a:endParaRPr lang="zh-CN" altLang="en-US" sz="1800" dirty="0">
              <a:solidFill>
                <a:schemeClr val="bg2"/>
              </a:solidFill>
              <a:latin typeface="Calibri" pitchFamily="34" charset="0"/>
            </a:endParaRPr>
          </a:p>
        </p:txBody>
      </p:sp>
      <p:cxnSp>
        <p:nvCxnSpPr>
          <p:cNvPr id="73" name="直接箭头连接符 72"/>
          <p:cNvCxnSpPr>
            <a:stCxn id="66" idx="6"/>
            <a:endCxn id="62" idx="2"/>
          </p:cNvCxnSpPr>
          <p:nvPr/>
        </p:nvCxnSpPr>
        <p:spPr bwMode="auto">
          <a:xfrm>
            <a:off x="2544360" y="1856937"/>
            <a:ext cx="3068932" cy="0"/>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sp>
        <p:nvSpPr>
          <p:cNvPr id="76" name="TextBox 75"/>
          <p:cNvSpPr txBox="1"/>
          <p:nvPr/>
        </p:nvSpPr>
        <p:spPr bwMode="auto">
          <a:xfrm>
            <a:off x="4032250" y="1447800"/>
            <a:ext cx="301625" cy="368300"/>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5</a:t>
            </a:r>
            <a:endParaRPr lang="zh-CN" altLang="en-US" sz="1800" dirty="0">
              <a:solidFill>
                <a:srgbClr val="FF0000"/>
              </a:solidFill>
              <a:latin typeface="Calibri" pitchFamily="34" charset="0"/>
            </a:endParaRPr>
          </a:p>
        </p:txBody>
      </p:sp>
      <p:cxnSp>
        <p:nvCxnSpPr>
          <p:cNvPr id="25" name="直接箭头连接符 24"/>
          <p:cNvCxnSpPr>
            <a:stCxn id="62" idx="6"/>
          </p:cNvCxnSpPr>
          <p:nvPr/>
        </p:nvCxnSpPr>
        <p:spPr bwMode="auto">
          <a:xfrm>
            <a:off x="5973284" y="1856937"/>
            <a:ext cx="1999033" cy="5201"/>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sp>
        <p:nvSpPr>
          <p:cNvPr id="27" name="TextBox 26"/>
          <p:cNvSpPr txBox="1"/>
          <p:nvPr/>
        </p:nvSpPr>
        <p:spPr bwMode="auto">
          <a:xfrm>
            <a:off x="6784975" y="1447800"/>
            <a:ext cx="301625" cy="368300"/>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3</a:t>
            </a:r>
            <a:endParaRPr lang="zh-CN" altLang="en-US" sz="1800" dirty="0">
              <a:solidFill>
                <a:srgbClr val="FF0000"/>
              </a:solidFill>
              <a:latin typeface="Calibri" pitchFamily="34" charset="0"/>
            </a:endParaRPr>
          </a:p>
        </p:txBody>
      </p:sp>
    </p:spTree>
    <p:extLst>
      <p:ext uri="{BB962C8B-B14F-4D97-AF65-F5344CB8AC3E}">
        <p14:creationId xmlns:p14="http://schemas.microsoft.com/office/powerpoint/2010/main" val="181865730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2" name="Date Placeholder 3"/>
          <p:cNvSpPr txBox="1">
            <a:spLocks noGrp="1"/>
          </p:cNvSpPr>
          <p:nvPr/>
        </p:nvSpPr>
        <p:spPr bwMode="auto">
          <a:xfrm>
            <a:off x="7086600" y="6477000"/>
            <a:ext cx="12192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ctr" eaLnBrk="0" hangingPunct="0">
              <a:defRPr sz="600">
                <a:solidFill>
                  <a:srgbClr val="4D4D4D"/>
                </a:solidFill>
                <a:latin typeface="Arial" charset="0"/>
                <a:ea typeface="ＭＳ Ｐゴシック" charset="0"/>
                <a:cs typeface="ＭＳ Ｐゴシック" charset="0"/>
              </a:defRPr>
            </a:lvl1pPr>
            <a:lvl2pPr marL="742950" indent="-285750" algn="ctr" eaLnBrk="0" hangingPunct="0">
              <a:defRPr sz="600">
                <a:solidFill>
                  <a:srgbClr val="4D4D4D"/>
                </a:solidFill>
                <a:latin typeface="Arial" charset="0"/>
                <a:ea typeface="ＭＳ Ｐゴシック" charset="0"/>
              </a:defRPr>
            </a:lvl2pPr>
            <a:lvl3pPr marL="1143000" indent="-228600" algn="ctr" eaLnBrk="0" hangingPunct="0">
              <a:defRPr sz="600">
                <a:solidFill>
                  <a:srgbClr val="4D4D4D"/>
                </a:solidFill>
                <a:latin typeface="Arial" charset="0"/>
                <a:ea typeface="ＭＳ Ｐゴシック" charset="0"/>
              </a:defRPr>
            </a:lvl3pPr>
            <a:lvl4pPr marL="1600200" indent="-228600" algn="ctr" eaLnBrk="0" hangingPunct="0">
              <a:defRPr sz="600">
                <a:solidFill>
                  <a:srgbClr val="4D4D4D"/>
                </a:solidFill>
                <a:latin typeface="Arial" charset="0"/>
                <a:ea typeface="ＭＳ Ｐゴシック" charset="0"/>
              </a:defRPr>
            </a:lvl4pPr>
            <a:lvl5pPr marL="2057400" indent="-228600" algn="ctr" eaLnBrk="0" hangingPunct="0">
              <a:defRPr sz="600">
                <a:solidFill>
                  <a:srgbClr val="4D4D4D"/>
                </a:solidFill>
                <a:latin typeface="Arial" charset="0"/>
                <a:ea typeface="ＭＳ Ｐゴシック" charset="0"/>
              </a:defRPr>
            </a:lvl5pPr>
            <a:lvl6pPr marL="2514600" indent="-228600" algn="ctr" eaLnBrk="0" fontAlgn="base" hangingPunct="0">
              <a:spcBef>
                <a:spcPct val="0"/>
              </a:spcBef>
              <a:spcAft>
                <a:spcPct val="0"/>
              </a:spcAft>
              <a:defRPr sz="600">
                <a:solidFill>
                  <a:srgbClr val="4D4D4D"/>
                </a:solidFill>
                <a:latin typeface="Arial" charset="0"/>
                <a:ea typeface="ＭＳ Ｐゴシック" charset="0"/>
              </a:defRPr>
            </a:lvl6pPr>
            <a:lvl7pPr marL="2971800" indent="-228600" algn="ctr" eaLnBrk="0" fontAlgn="base" hangingPunct="0">
              <a:spcBef>
                <a:spcPct val="0"/>
              </a:spcBef>
              <a:spcAft>
                <a:spcPct val="0"/>
              </a:spcAft>
              <a:defRPr sz="600">
                <a:solidFill>
                  <a:srgbClr val="4D4D4D"/>
                </a:solidFill>
                <a:latin typeface="Arial" charset="0"/>
                <a:ea typeface="ＭＳ Ｐゴシック" charset="0"/>
              </a:defRPr>
            </a:lvl7pPr>
            <a:lvl8pPr marL="3429000" indent="-228600" algn="ctr" eaLnBrk="0" fontAlgn="base" hangingPunct="0">
              <a:spcBef>
                <a:spcPct val="0"/>
              </a:spcBef>
              <a:spcAft>
                <a:spcPct val="0"/>
              </a:spcAft>
              <a:defRPr sz="600">
                <a:solidFill>
                  <a:srgbClr val="4D4D4D"/>
                </a:solidFill>
                <a:latin typeface="Arial" charset="0"/>
                <a:ea typeface="ＭＳ Ｐゴシック" charset="0"/>
              </a:defRPr>
            </a:lvl8pPr>
            <a:lvl9pPr marL="3886200" indent="-228600" algn="ctr" eaLnBrk="0" fontAlgn="base" hangingPunct="0">
              <a:spcBef>
                <a:spcPct val="0"/>
              </a:spcBef>
              <a:spcAft>
                <a:spcPct val="0"/>
              </a:spcAft>
              <a:defRPr sz="600">
                <a:solidFill>
                  <a:srgbClr val="4D4D4D"/>
                </a:solidFill>
                <a:latin typeface="Arial" charset="0"/>
                <a:ea typeface="ＭＳ Ｐゴシック" charset="0"/>
              </a:defRPr>
            </a:lvl9pPr>
          </a:lstStyle>
          <a:p>
            <a:pPr algn="l"/>
            <a:fld id="{737D0653-987E-6D44-A1D4-71FFDD7280D2}" type="datetime4">
              <a:rPr lang="en-US" sz="1000">
                <a:solidFill>
                  <a:srgbClr val="717277"/>
                </a:solidFill>
              </a:rPr>
              <a:pPr algn="l"/>
              <a:t>August 28, 2020</a:t>
            </a:fld>
            <a:endParaRPr lang="en-US" sz="1000" dirty="0">
              <a:solidFill>
                <a:srgbClr val="878C93"/>
              </a:solidFill>
            </a:endParaRPr>
          </a:p>
        </p:txBody>
      </p:sp>
      <p:sp>
        <p:nvSpPr>
          <p:cNvPr id="119818" name="Text Box 10"/>
          <p:cNvSpPr txBox="1">
            <a:spLocks noChangeArrowheads="1"/>
          </p:cNvSpPr>
          <p:nvPr/>
        </p:nvSpPr>
        <p:spPr bwMode="auto">
          <a:xfrm>
            <a:off x="533400" y="228600"/>
            <a:ext cx="693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dirty="0"/>
              <a:t>Contraction Hierarchies (A example, compiling result)</a:t>
            </a:r>
          </a:p>
        </p:txBody>
      </p:sp>
      <p:grpSp>
        <p:nvGrpSpPr>
          <p:cNvPr id="2" name="组合 6"/>
          <p:cNvGrpSpPr/>
          <p:nvPr/>
        </p:nvGrpSpPr>
        <p:grpSpPr>
          <a:xfrm>
            <a:off x="762000" y="1447800"/>
            <a:ext cx="7599363" cy="4114800"/>
            <a:chOff x="762000" y="1447800"/>
            <a:chExt cx="7599363" cy="4114800"/>
          </a:xfrm>
        </p:grpSpPr>
        <p:grpSp>
          <p:nvGrpSpPr>
            <p:cNvPr id="3" name="组合 109"/>
            <p:cNvGrpSpPr>
              <a:grpSpLocks/>
            </p:cNvGrpSpPr>
            <p:nvPr/>
          </p:nvGrpSpPr>
          <p:grpSpPr bwMode="auto">
            <a:xfrm>
              <a:off x="762000" y="1447800"/>
              <a:ext cx="7569200" cy="588963"/>
              <a:chOff x="762000" y="1447800"/>
              <a:chExt cx="7569368" cy="589532"/>
            </a:xfrm>
          </p:grpSpPr>
          <p:cxnSp>
            <p:nvCxnSpPr>
              <p:cNvPr id="33" name="直接箭头连接符 32"/>
              <p:cNvCxnSpPr/>
              <p:nvPr/>
            </p:nvCxnSpPr>
            <p:spPr>
              <a:xfrm>
                <a:off x="1143008" y="1860949"/>
                <a:ext cx="1079524" cy="15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4" name="TextBox 33"/>
              <p:cNvSpPr txBox="1"/>
              <p:nvPr/>
            </p:nvSpPr>
            <p:spPr>
              <a:xfrm>
                <a:off x="1755797"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cxnSp>
            <p:nvCxnSpPr>
              <p:cNvPr id="35" name="直接箭头连接符 34"/>
              <p:cNvCxnSpPr/>
              <p:nvPr/>
            </p:nvCxnSpPr>
            <p:spPr>
              <a:xfrm>
                <a:off x="4572085" y="1860949"/>
                <a:ext cx="1079524" cy="15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6" name="直接箭头连接符 35"/>
              <p:cNvCxnSpPr/>
              <p:nvPr/>
            </p:nvCxnSpPr>
            <p:spPr>
              <a:xfrm>
                <a:off x="6891474" y="1859360"/>
                <a:ext cx="1079524" cy="158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直接箭头连接符 36"/>
              <p:cNvCxnSpPr/>
              <p:nvPr/>
            </p:nvCxnSpPr>
            <p:spPr>
              <a:xfrm>
                <a:off x="2590841" y="1857771"/>
                <a:ext cx="1619286" cy="15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8" name="直接箭头连接符 37"/>
              <p:cNvCxnSpPr/>
              <p:nvPr/>
            </p:nvCxnSpPr>
            <p:spPr>
              <a:xfrm>
                <a:off x="6019917" y="1856182"/>
                <a:ext cx="539762" cy="158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6096118"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1</a:t>
                </a:r>
                <a:endParaRPr lang="zh-CN" altLang="en-US" sz="1800" dirty="0">
                  <a:solidFill>
                    <a:srgbClr val="FF0000"/>
                  </a:solidFill>
                  <a:latin typeface="Calibri" pitchFamily="34" charset="0"/>
                </a:endParaRPr>
              </a:p>
            </p:txBody>
          </p:sp>
          <p:sp>
            <p:nvSpPr>
              <p:cNvPr id="40" name="TextBox 39"/>
              <p:cNvSpPr txBox="1"/>
              <p:nvPr/>
            </p:nvSpPr>
            <p:spPr>
              <a:xfrm>
                <a:off x="5029295"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41" name="TextBox 40"/>
              <p:cNvSpPr txBox="1"/>
              <p:nvPr/>
            </p:nvSpPr>
            <p:spPr>
              <a:xfrm>
                <a:off x="3429059"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3</a:t>
                </a:r>
                <a:endParaRPr lang="zh-CN" altLang="en-US" sz="1800" dirty="0">
                  <a:solidFill>
                    <a:srgbClr val="FF0000"/>
                  </a:solidFill>
                  <a:latin typeface="Calibri" pitchFamily="34" charset="0"/>
                </a:endParaRPr>
              </a:p>
            </p:txBody>
          </p:sp>
          <p:sp>
            <p:nvSpPr>
              <p:cNvPr id="42" name="TextBox 41"/>
              <p:cNvSpPr txBox="1"/>
              <p:nvPr/>
            </p:nvSpPr>
            <p:spPr>
              <a:xfrm>
                <a:off x="7351859" y="1447800"/>
                <a:ext cx="301632" cy="368656"/>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43" name="椭圆 64"/>
              <p:cNvSpPr>
                <a:spLocks noChangeArrowheads="1"/>
              </p:cNvSpPr>
              <p:nvPr/>
            </p:nvSpPr>
            <p:spPr bwMode="auto">
              <a:xfrm>
                <a:off x="5638800"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4</a:t>
                </a:r>
                <a:endParaRPr lang="zh-CN" altLang="en-US" sz="1800">
                  <a:latin typeface="Calibri" pitchFamily="34" charset="0"/>
                </a:endParaRPr>
              </a:p>
            </p:txBody>
          </p:sp>
          <p:sp>
            <p:nvSpPr>
              <p:cNvPr id="44" name="椭圆 66"/>
              <p:cNvSpPr>
                <a:spLocks noChangeArrowheads="1"/>
              </p:cNvSpPr>
              <p:nvPr/>
            </p:nvSpPr>
            <p:spPr bwMode="auto">
              <a:xfrm>
                <a:off x="7971368"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5</a:t>
                </a:r>
                <a:endParaRPr lang="zh-CN" altLang="en-US" sz="1800">
                  <a:latin typeface="Calibri" pitchFamily="34" charset="0"/>
                </a:endParaRPr>
              </a:p>
            </p:txBody>
          </p:sp>
          <p:sp>
            <p:nvSpPr>
              <p:cNvPr id="45" name="椭圆 67"/>
              <p:cNvSpPr>
                <a:spLocks noChangeArrowheads="1"/>
              </p:cNvSpPr>
              <p:nvPr/>
            </p:nvSpPr>
            <p:spPr bwMode="auto">
              <a:xfrm>
                <a:off x="6532200"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3</a:t>
                </a:r>
                <a:endParaRPr lang="zh-CN" altLang="en-US" sz="1800">
                  <a:latin typeface="Calibri" pitchFamily="34" charset="0"/>
                </a:endParaRPr>
              </a:p>
            </p:txBody>
          </p:sp>
          <p:sp>
            <p:nvSpPr>
              <p:cNvPr id="46" name="椭圆 68"/>
              <p:cNvSpPr>
                <a:spLocks noChangeArrowheads="1"/>
              </p:cNvSpPr>
              <p:nvPr/>
            </p:nvSpPr>
            <p:spPr bwMode="auto">
              <a:xfrm>
                <a:off x="4191000"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1</a:t>
                </a:r>
                <a:endParaRPr lang="zh-CN" altLang="en-US" sz="1800">
                  <a:latin typeface="Calibri" pitchFamily="34" charset="0"/>
                </a:endParaRPr>
              </a:p>
            </p:txBody>
          </p:sp>
          <p:sp>
            <p:nvSpPr>
              <p:cNvPr id="47" name="椭圆 69"/>
              <p:cNvSpPr>
                <a:spLocks noChangeArrowheads="1"/>
              </p:cNvSpPr>
              <p:nvPr/>
            </p:nvSpPr>
            <p:spPr bwMode="auto">
              <a:xfrm>
                <a:off x="2209800" y="1677332"/>
                <a:ext cx="360000" cy="360000"/>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6</a:t>
                </a:r>
                <a:endParaRPr lang="zh-CN" altLang="en-US" sz="1800">
                  <a:latin typeface="Calibri" pitchFamily="34" charset="0"/>
                </a:endParaRPr>
              </a:p>
            </p:txBody>
          </p:sp>
          <p:sp>
            <p:nvSpPr>
              <p:cNvPr id="48" name="椭圆 70"/>
              <p:cNvSpPr>
                <a:spLocks noChangeArrowheads="1"/>
              </p:cNvSpPr>
              <p:nvPr/>
            </p:nvSpPr>
            <p:spPr bwMode="auto">
              <a:xfrm>
                <a:off x="762000" y="1677332"/>
                <a:ext cx="360000" cy="360000"/>
              </a:xfrm>
              <a:prstGeom prst="ellipse">
                <a:avLst/>
              </a:prstGeom>
              <a:noFill/>
              <a:ln w="9525" algn="ctr">
                <a:solidFill>
                  <a:schemeClr val="tx1"/>
                </a:solidFill>
                <a:round/>
                <a:headEnd/>
                <a:tailEnd/>
              </a:ln>
            </p:spPr>
            <p:txBody>
              <a:bodyPr lIns="0" tIns="0" rIns="0" bIns="0"/>
              <a:lstStyle/>
              <a:p>
                <a:r>
                  <a:rPr lang="en-US" altLang="zh-CN" sz="1800" dirty="0">
                    <a:latin typeface="Calibri" pitchFamily="34" charset="0"/>
                  </a:rPr>
                  <a:t>2</a:t>
                </a:r>
                <a:endParaRPr lang="zh-CN" altLang="en-US" sz="1800" dirty="0">
                  <a:latin typeface="Calibri" pitchFamily="34" charset="0"/>
                </a:endParaRPr>
              </a:p>
            </p:txBody>
          </p:sp>
        </p:grpSp>
        <p:grpSp>
          <p:nvGrpSpPr>
            <p:cNvPr id="4" name="组合 51"/>
            <p:cNvGrpSpPr>
              <a:grpSpLocks/>
            </p:cNvGrpSpPr>
            <p:nvPr/>
          </p:nvGrpSpPr>
          <p:grpSpPr bwMode="auto">
            <a:xfrm>
              <a:off x="2517775" y="2754313"/>
              <a:ext cx="5535613" cy="1500187"/>
              <a:chOff x="2517775" y="2754313"/>
              <a:chExt cx="5535613" cy="1500187"/>
            </a:xfrm>
          </p:grpSpPr>
          <p:cxnSp>
            <p:nvCxnSpPr>
              <p:cNvPr id="27" name="直接箭头连接符 26"/>
              <p:cNvCxnSpPr/>
              <p:nvPr/>
            </p:nvCxnSpPr>
            <p:spPr bwMode="auto">
              <a:xfrm>
                <a:off x="2590800" y="2979738"/>
                <a:ext cx="3119438" cy="1090612"/>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cxnSp>
            <p:nvCxnSpPr>
              <p:cNvPr id="28" name="直接箭头连接符 27"/>
              <p:cNvCxnSpPr>
                <a:stCxn id="21" idx="7"/>
              </p:cNvCxnSpPr>
              <p:nvPr/>
            </p:nvCxnSpPr>
            <p:spPr bwMode="auto">
              <a:xfrm rot="5400000" flipH="1" flipV="1">
                <a:off x="6732588" y="2767012"/>
                <a:ext cx="482600" cy="2054225"/>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cxnSp>
            <p:nvCxnSpPr>
              <p:cNvPr id="29" name="直接箭头连接符 28"/>
              <p:cNvCxnSpPr>
                <a:stCxn id="25" idx="7"/>
              </p:cNvCxnSpPr>
              <p:nvPr/>
            </p:nvCxnSpPr>
            <p:spPr bwMode="auto">
              <a:xfrm rot="16200000" flipH="1">
                <a:off x="4980782" y="353218"/>
                <a:ext cx="609600" cy="5535613"/>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sp>
            <p:nvSpPr>
              <p:cNvPr id="30" name="TextBox 29"/>
              <p:cNvSpPr txBox="1"/>
              <p:nvPr/>
            </p:nvSpPr>
            <p:spPr bwMode="auto">
              <a:xfrm>
                <a:off x="4183063" y="3657600"/>
                <a:ext cx="301625" cy="368300"/>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5</a:t>
                </a:r>
                <a:endParaRPr lang="zh-CN" altLang="en-US" sz="1800" dirty="0">
                  <a:solidFill>
                    <a:srgbClr val="FF0000"/>
                  </a:solidFill>
                  <a:latin typeface="Calibri" pitchFamily="34" charset="0"/>
                </a:endParaRPr>
              </a:p>
            </p:txBody>
          </p:sp>
          <p:sp>
            <p:nvSpPr>
              <p:cNvPr id="31" name="TextBox 30"/>
              <p:cNvSpPr txBox="1"/>
              <p:nvPr/>
            </p:nvSpPr>
            <p:spPr bwMode="auto">
              <a:xfrm>
                <a:off x="6708775" y="3886200"/>
                <a:ext cx="301625" cy="368300"/>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3</a:t>
                </a:r>
                <a:endParaRPr lang="zh-CN" altLang="en-US" sz="1800" dirty="0">
                  <a:solidFill>
                    <a:srgbClr val="FF0000"/>
                  </a:solidFill>
                  <a:latin typeface="Calibri" pitchFamily="34" charset="0"/>
                </a:endParaRPr>
              </a:p>
            </p:txBody>
          </p:sp>
          <p:sp>
            <p:nvSpPr>
              <p:cNvPr id="32" name="TextBox 31"/>
              <p:cNvSpPr txBox="1"/>
              <p:nvPr/>
            </p:nvSpPr>
            <p:spPr bwMode="auto">
              <a:xfrm>
                <a:off x="5710238" y="2754313"/>
                <a:ext cx="301625" cy="369887"/>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8</a:t>
                </a:r>
                <a:endParaRPr lang="zh-CN" altLang="en-US" sz="1800" dirty="0">
                  <a:solidFill>
                    <a:srgbClr val="FF0000"/>
                  </a:solidFill>
                  <a:latin typeface="Calibri" pitchFamily="34" charset="0"/>
                </a:endParaRPr>
              </a:p>
            </p:txBody>
          </p:sp>
        </p:grpSp>
        <p:grpSp>
          <p:nvGrpSpPr>
            <p:cNvPr id="5" name="组合 50"/>
            <p:cNvGrpSpPr>
              <a:grpSpLocks/>
            </p:cNvGrpSpPr>
            <p:nvPr/>
          </p:nvGrpSpPr>
          <p:grpSpPr bwMode="auto">
            <a:xfrm>
              <a:off x="762000" y="2763838"/>
              <a:ext cx="7599363" cy="2798762"/>
              <a:chOff x="762000" y="2763647"/>
              <a:chExt cx="7599363" cy="2798953"/>
            </a:xfrm>
          </p:grpSpPr>
          <p:cxnSp>
            <p:nvCxnSpPr>
              <p:cNvPr id="11" name="直接箭头连接符 10"/>
              <p:cNvCxnSpPr>
                <a:stCxn id="26" idx="7"/>
                <a:endCxn id="25" idx="3"/>
              </p:cNvCxnSpPr>
              <p:nvPr/>
            </p:nvCxnSpPr>
            <p:spPr bwMode="auto">
              <a:xfrm rot="5400000" flipH="1" flipV="1">
                <a:off x="764320" y="3375709"/>
                <a:ext cx="1803523" cy="11922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TextBox 11"/>
              <p:cNvSpPr txBox="1"/>
              <p:nvPr/>
            </p:nvSpPr>
            <p:spPr bwMode="auto">
              <a:xfrm>
                <a:off x="1831975" y="3962291"/>
                <a:ext cx="301625" cy="368325"/>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cxnSp>
            <p:nvCxnSpPr>
              <p:cNvPr id="13" name="直接箭头连接符 12"/>
              <p:cNvCxnSpPr>
                <a:stCxn id="24" idx="7"/>
                <a:endCxn id="21" idx="3"/>
              </p:cNvCxnSpPr>
              <p:nvPr/>
            </p:nvCxnSpPr>
            <p:spPr bwMode="auto">
              <a:xfrm rot="5400000" flipH="1" flipV="1">
                <a:off x="4613243" y="4176658"/>
                <a:ext cx="963678" cy="11922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直接箭头连接符 13"/>
              <p:cNvCxnSpPr/>
              <p:nvPr/>
            </p:nvCxnSpPr>
            <p:spPr bwMode="auto">
              <a:xfrm flipV="1">
                <a:off x="6891338" y="3681285"/>
                <a:ext cx="1162050" cy="99860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直接箭头连接符 14"/>
              <p:cNvCxnSpPr>
                <a:stCxn id="25" idx="5"/>
                <a:endCxn id="24" idx="1"/>
              </p:cNvCxnSpPr>
              <p:nvPr/>
            </p:nvCxnSpPr>
            <p:spPr bwMode="auto">
              <a:xfrm rot="16200000" flipH="1">
                <a:off x="2288307" y="3299522"/>
                <a:ext cx="2184549" cy="17256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直接箭头连接符 15"/>
              <p:cNvCxnSpPr>
                <a:stCxn id="21" idx="5"/>
              </p:cNvCxnSpPr>
              <p:nvPr/>
            </p:nvCxnSpPr>
            <p:spPr bwMode="auto">
              <a:xfrm rot="16200000" flipH="1">
                <a:off x="6069793" y="4167908"/>
                <a:ext cx="388964" cy="635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7" name="TextBox 16"/>
              <p:cNvSpPr txBox="1"/>
              <p:nvPr/>
            </p:nvSpPr>
            <p:spPr bwMode="auto">
              <a:xfrm>
                <a:off x="5943600" y="4495727"/>
                <a:ext cx="301625" cy="369913"/>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1</a:t>
                </a:r>
                <a:endParaRPr lang="zh-CN" altLang="en-US" sz="1800" dirty="0">
                  <a:solidFill>
                    <a:srgbClr val="FF0000"/>
                  </a:solidFill>
                  <a:latin typeface="Calibri" pitchFamily="34" charset="0"/>
                </a:endParaRPr>
              </a:p>
            </p:txBody>
          </p:sp>
          <p:sp>
            <p:nvSpPr>
              <p:cNvPr id="18" name="TextBox 17"/>
              <p:cNvSpPr txBox="1"/>
              <p:nvPr/>
            </p:nvSpPr>
            <p:spPr bwMode="auto">
              <a:xfrm>
                <a:off x="4724400" y="4430636"/>
                <a:ext cx="301625" cy="369912"/>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19" name="TextBox 18"/>
              <p:cNvSpPr txBox="1"/>
              <p:nvPr/>
            </p:nvSpPr>
            <p:spPr bwMode="auto">
              <a:xfrm>
                <a:off x="3276600" y="4430636"/>
                <a:ext cx="301625" cy="369912"/>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3</a:t>
                </a:r>
                <a:endParaRPr lang="zh-CN" altLang="en-US" sz="1800" dirty="0">
                  <a:solidFill>
                    <a:srgbClr val="FF0000"/>
                  </a:solidFill>
                  <a:latin typeface="Calibri" pitchFamily="34" charset="0"/>
                </a:endParaRPr>
              </a:p>
            </p:txBody>
          </p:sp>
          <p:sp>
            <p:nvSpPr>
              <p:cNvPr id="20" name="TextBox 19"/>
              <p:cNvSpPr txBox="1"/>
              <p:nvPr/>
            </p:nvSpPr>
            <p:spPr bwMode="auto">
              <a:xfrm>
                <a:off x="7394575" y="4267112"/>
                <a:ext cx="301625" cy="369913"/>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21" name="椭圆 71"/>
              <p:cNvSpPr>
                <a:spLocks noChangeArrowheads="1"/>
              </p:cNvSpPr>
              <p:nvPr/>
            </p:nvSpPr>
            <p:spPr bwMode="auto">
              <a:xfrm>
                <a:off x="5639033" y="3983088"/>
                <a:ext cx="360017" cy="360071"/>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4</a:t>
                </a:r>
                <a:endParaRPr lang="zh-CN" altLang="en-US" sz="1800">
                  <a:latin typeface="Calibri" pitchFamily="34" charset="0"/>
                </a:endParaRPr>
              </a:p>
            </p:txBody>
          </p:sp>
          <p:sp>
            <p:nvSpPr>
              <p:cNvPr id="22" name="椭圆 72"/>
              <p:cNvSpPr>
                <a:spLocks noChangeArrowheads="1"/>
              </p:cNvSpPr>
              <p:nvPr/>
            </p:nvSpPr>
            <p:spPr bwMode="auto">
              <a:xfrm>
                <a:off x="8001346" y="3364033"/>
                <a:ext cx="360017" cy="360071"/>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5</a:t>
                </a:r>
                <a:endParaRPr lang="zh-CN" altLang="en-US" sz="1800">
                  <a:latin typeface="Calibri" pitchFamily="34" charset="0"/>
                </a:endParaRPr>
              </a:p>
            </p:txBody>
          </p:sp>
          <p:sp>
            <p:nvSpPr>
              <p:cNvPr id="23" name="椭圆 73"/>
              <p:cNvSpPr>
                <a:spLocks noChangeArrowheads="1"/>
              </p:cNvSpPr>
              <p:nvPr/>
            </p:nvSpPr>
            <p:spPr bwMode="auto">
              <a:xfrm>
                <a:off x="6553477" y="4440378"/>
                <a:ext cx="360017" cy="360071"/>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3</a:t>
                </a:r>
                <a:endParaRPr lang="zh-CN" altLang="en-US" sz="1800">
                  <a:latin typeface="Calibri" pitchFamily="34" charset="0"/>
                </a:endParaRPr>
              </a:p>
            </p:txBody>
          </p:sp>
          <p:sp>
            <p:nvSpPr>
              <p:cNvPr id="24" name="椭圆 74"/>
              <p:cNvSpPr>
                <a:spLocks noChangeArrowheads="1"/>
              </p:cNvSpPr>
              <p:nvPr/>
            </p:nvSpPr>
            <p:spPr bwMode="auto">
              <a:xfrm>
                <a:off x="4191164" y="5202529"/>
                <a:ext cx="360017" cy="360071"/>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1</a:t>
                </a:r>
                <a:endParaRPr lang="zh-CN" altLang="en-US" sz="1800">
                  <a:latin typeface="Calibri" pitchFamily="34" charset="0"/>
                </a:endParaRPr>
              </a:p>
            </p:txBody>
          </p:sp>
          <p:sp>
            <p:nvSpPr>
              <p:cNvPr id="25" name="椭圆 75"/>
              <p:cNvSpPr>
                <a:spLocks noChangeArrowheads="1"/>
              </p:cNvSpPr>
              <p:nvPr/>
            </p:nvSpPr>
            <p:spPr bwMode="auto">
              <a:xfrm>
                <a:off x="2209869" y="2763647"/>
                <a:ext cx="360017" cy="360071"/>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6</a:t>
                </a:r>
                <a:endParaRPr lang="zh-CN" altLang="en-US" sz="1800">
                  <a:latin typeface="Calibri" pitchFamily="34" charset="0"/>
                </a:endParaRPr>
              </a:p>
            </p:txBody>
          </p:sp>
          <p:sp>
            <p:nvSpPr>
              <p:cNvPr id="26" name="椭圆 76"/>
              <p:cNvSpPr>
                <a:spLocks noChangeArrowheads="1"/>
              </p:cNvSpPr>
              <p:nvPr/>
            </p:nvSpPr>
            <p:spPr bwMode="auto">
              <a:xfrm>
                <a:off x="762000" y="4821454"/>
                <a:ext cx="360017" cy="360071"/>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2</a:t>
                </a:r>
                <a:endParaRPr lang="zh-CN" altLang="en-US" sz="1800">
                  <a:latin typeface="Calibri" pitchFamily="34" charset="0"/>
                </a:endParaRPr>
              </a:p>
            </p:txBody>
          </p:sp>
        </p:grpSp>
      </p:grpSp>
      <p:sp>
        <p:nvSpPr>
          <p:cNvPr id="49" name="TextBox 48"/>
          <p:cNvSpPr txBox="1"/>
          <p:nvPr/>
        </p:nvSpPr>
        <p:spPr>
          <a:xfrm>
            <a:off x="5330825" y="5562600"/>
            <a:ext cx="2653419" cy="400110"/>
          </a:xfrm>
          <a:prstGeom prst="rect">
            <a:avLst/>
          </a:prstGeom>
          <a:noFill/>
        </p:spPr>
        <p:txBody>
          <a:bodyPr wrap="none" rtlCol="0">
            <a:spAutoFit/>
          </a:bodyPr>
          <a:lstStyle/>
          <a:p>
            <a:r>
              <a:rPr lang="en-US" altLang="zh-CN" sz="2000" b="1" dirty="0"/>
              <a:t>No  witness path found</a:t>
            </a:r>
            <a:endParaRPr lang="zh-CN" altLang="en-US" sz="2000" b="1" dirty="0"/>
          </a:p>
        </p:txBody>
      </p:sp>
    </p:spTree>
    <p:extLst>
      <p:ext uri="{BB962C8B-B14F-4D97-AF65-F5344CB8AC3E}">
        <p14:creationId xmlns:p14="http://schemas.microsoft.com/office/powerpoint/2010/main" val="103862780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2" name="Date Placeholder 3"/>
          <p:cNvSpPr txBox="1">
            <a:spLocks noGrp="1"/>
          </p:cNvSpPr>
          <p:nvPr/>
        </p:nvSpPr>
        <p:spPr bwMode="auto">
          <a:xfrm>
            <a:off x="7086600" y="6477000"/>
            <a:ext cx="12192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ctr" eaLnBrk="0" hangingPunct="0">
              <a:defRPr sz="600">
                <a:solidFill>
                  <a:srgbClr val="4D4D4D"/>
                </a:solidFill>
                <a:latin typeface="Arial" charset="0"/>
                <a:ea typeface="ＭＳ Ｐゴシック" charset="0"/>
                <a:cs typeface="ＭＳ Ｐゴシック" charset="0"/>
              </a:defRPr>
            </a:lvl1pPr>
            <a:lvl2pPr marL="742950" indent="-285750" algn="ctr" eaLnBrk="0" hangingPunct="0">
              <a:defRPr sz="600">
                <a:solidFill>
                  <a:srgbClr val="4D4D4D"/>
                </a:solidFill>
                <a:latin typeface="Arial" charset="0"/>
                <a:ea typeface="ＭＳ Ｐゴシック" charset="0"/>
              </a:defRPr>
            </a:lvl2pPr>
            <a:lvl3pPr marL="1143000" indent="-228600" algn="ctr" eaLnBrk="0" hangingPunct="0">
              <a:defRPr sz="600">
                <a:solidFill>
                  <a:srgbClr val="4D4D4D"/>
                </a:solidFill>
                <a:latin typeface="Arial" charset="0"/>
                <a:ea typeface="ＭＳ Ｐゴシック" charset="0"/>
              </a:defRPr>
            </a:lvl3pPr>
            <a:lvl4pPr marL="1600200" indent="-228600" algn="ctr" eaLnBrk="0" hangingPunct="0">
              <a:defRPr sz="600">
                <a:solidFill>
                  <a:srgbClr val="4D4D4D"/>
                </a:solidFill>
                <a:latin typeface="Arial" charset="0"/>
                <a:ea typeface="ＭＳ Ｐゴシック" charset="0"/>
              </a:defRPr>
            </a:lvl4pPr>
            <a:lvl5pPr marL="2057400" indent="-228600" algn="ctr" eaLnBrk="0" hangingPunct="0">
              <a:defRPr sz="600">
                <a:solidFill>
                  <a:srgbClr val="4D4D4D"/>
                </a:solidFill>
                <a:latin typeface="Arial" charset="0"/>
                <a:ea typeface="ＭＳ Ｐゴシック" charset="0"/>
              </a:defRPr>
            </a:lvl5pPr>
            <a:lvl6pPr marL="2514600" indent="-228600" algn="ctr" eaLnBrk="0" fontAlgn="base" hangingPunct="0">
              <a:spcBef>
                <a:spcPct val="0"/>
              </a:spcBef>
              <a:spcAft>
                <a:spcPct val="0"/>
              </a:spcAft>
              <a:defRPr sz="600">
                <a:solidFill>
                  <a:srgbClr val="4D4D4D"/>
                </a:solidFill>
                <a:latin typeface="Arial" charset="0"/>
                <a:ea typeface="ＭＳ Ｐゴシック" charset="0"/>
              </a:defRPr>
            </a:lvl6pPr>
            <a:lvl7pPr marL="2971800" indent="-228600" algn="ctr" eaLnBrk="0" fontAlgn="base" hangingPunct="0">
              <a:spcBef>
                <a:spcPct val="0"/>
              </a:spcBef>
              <a:spcAft>
                <a:spcPct val="0"/>
              </a:spcAft>
              <a:defRPr sz="600">
                <a:solidFill>
                  <a:srgbClr val="4D4D4D"/>
                </a:solidFill>
                <a:latin typeface="Arial" charset="0"/>
                <a:ea typeface="ＭＳ Ｐゴシック" charset="0"/>
              </a:defRPr>
            </a:lvl7pPr>
            <a:lvl8pPr marL="3429000" indent="-228600" algn="ctr" eaLnBrk="0" fontAlgn="base" hangingPunct="0">
              <a:spcBef>
                <a:spcPct val="0"/>
              </a:spcBef>
              <a:spcAft>
                <a:spcPct val="0"/>
              </a:spcAft>
              <a:defRPr sz="600">
                <a:solidFill>
                  <a:srgbClr val="4D4D4D"/>
                </a:solidFill>
                <a:latin typeface="Arial" charset="0"/>
                <a:ea typeface="ＭＳ Ｐゴシック" charset="0"/>
              </a:defRPr>
            </a:lvl8pPr>
            <a:lvl9pPr marL="3886200" indent="-228600" algn="ctr" eaLnBrk="0" fontAlgn="base" hangingPunct="0">
              <a:spcBef>
                <a:spcPct val="0"/>
              </a:spcBef>
              <a:spcAft>
                <a:spcPct val="0"/>
              </a:spcAft>
              <a:defRPr sz="600">
                <a:solidFill>
                  <a:srgbClr val="4D4D4D"/>
                </a:solidFill>
                <a:latin typeface="Arial" charset="0"/>
                <a:ea typeface="ＭＳ Ｐゴシック" charset="0"/>
              </a:defRPr>
            </a:lvl9pPr>
          </a:lstStyle>
          <a:p>
            <a:pPr algn="l"/>
            <a:fld id="{737D0653-987E-6D44-A1D4-71FFDD7280D2}" type="datetime4">
              <a:rPr lang="en-US" sz="1000">
                <a:solidFill>
                  <a:srgbClr val="717277"/>
                </a:solidFill>
              </a:rPr>
              <a:pPr algn="l"/>
              <a:t>August 28, 2020</a:t>
            </a:fld>
            <a:endParaRPr lang="en-US" sz="1000" dirty="0">
              <a:solidFill>
                <a:srgbClr val="878C93"/>
              </a:solidFill>
            </a:endParaRPr>
          </a:p>
        </p:txBody>
      </p:sp>
      <p:sp>
        <p:nvSpPr>
          <p:cNvPr id="119818" name="Text Box 10"/>
          <p:cNvSpPr txBox="1">
            <a:spLocks noChangeArrowheads="1"/>
          </p:cNvSpPr>
          <p:nvPr/>
        </p:nvSpPr>
        <p:spPr bwMode="auto">
          <a:xfrm>
            <a:off x="533400" y="228600"/>
            <a:ext cx="79345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altLang="zh-CN" sz="2400" dirty="0"/>
              <a:t>Static </a:t>
            </a:r>
            <a:r>
              <a:rPr lang="en-US" sz="2400" dirty="0"/>
              <a:t>Contraction Hierarchies – Online Route Computing</a:t>
            </a:r>
          </a:p>
        </p:txBody>
      </p:sp>
      <p:cxnSp>
        <p:nvCxnSpPr>
          <p:cNvPr id="27" name="直接箭头连接符 26"/>
          <p:cNvCxnSpPr/>
          <p:nvPr/>
        </p:nvCxnSpPr>
        <p:spPr bwMode="auto">
          <a:xfrm>
            <a:off x="2590800" y="2979738"/>
            <a:ext cx="3119438" cy="1090612"/>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cxnSp>
        <p:nvCxnSpPr>
          <p:cNvPr id="28" name="直接箭头连接符 27"/>
          <p:cNvCxnSpPr>
            <a:stCxn id="21" idx="7"/>
          </p:cNvCxnSpPr>
          <p:nvPr/>
        </p:nvCxnSpPr>
        <p:spPr bwMode="auto">
          <a:xfrm rot="5400000" flipH="1" flipV="1">
            <a:off x="6732588" y="2767012"/>
            <a:ext cx="482600" cy="2054225"/>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cxnSp>
        <p:nvCxnSpPr>
          <p:cNvPr id="29" name="直接箭头连接符 28"/>
          <p:cNvCxnSpPr>
            <a:stCxn id="25" idx="7"/>
          </p:cNvCxnSpPr>
          <p:nvPr/>
        </p:nvCxnSpPr>
        <p:spPr bwMode="auto">
          <a:xfrm rot="16200000" flipH="1">
            <a:off x="4980782" y="353218"/>
            <a:ext cx="609600" cy="5535613"/>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sp>
        <p:nvSpPr>
          <p:cNvPr id="30" name="TextBox 29"/>
          <p:cNvSpPr txBox="1"/>
          <p:nvPr/>
        </p:nvSpPr>
        <p:spPr bwMode="auto">
          <a:xfrm>
            <a:off x="4183063" y="3657600"/>
            <a:ext cx="301625" cy="368300"/>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5</a:t>
            </a:r>
            <a:endParaRPr lang="zh-CN" altLang="en-US" sz="1800" dirty="0">
              <a:solidFill>
                <a:srgbClr val="FF0000"/>
              </a:solidFill>
              <a:latin typeface="Calibri" pitchFamily="34" charset="0"/>
            </a:endParaRPr>
          </a:p>
        </p:txBody>
      </p:sp>
      <p:sp>
        <p:nvSpPr>
          <p:cNvPr id="31" name="TextBox 30"/>
          <p:cNvSpPr txBox="1"/>
          <p:nvPr/>
        </p:nvSpPr>
        <p:spPr bwMode="auto">
          <a:xfrm>
            <a:off x="6708775" y="3886200"/>
            <a:ext cx="301625" cy="368300"/>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3</a:t>
            </a:r>
            <a:endParaRPr lang="zh-CN" altLang="en-US" sz="1800" dirty="0">
              <a:solidFill>
                <a:srgbClr val="FF0000"/>
              </a:solidFill>
              <a:latin typeface="Calibri" pitchFamily="34" charset="0"/>
            </a:endParaRPr>
          </a:p>
        </p:txBody>
      </p:sp>
      <p:sp>
        <p:nvSpPr>
          <p:cNvPr id="32" name="TextBox 31"/>
          <p:cNvSpPr txBox="1"/>
          <p:nvPr/>
        </p:nvSpPr>
        <p:spPr bwMode="auto">
          <a:xfrm>
            <a:off x="5710238" y="2754313"/>
            <a:ext cx="301625" cy="369887"/>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8</a:t>
            </a:r>
            <a:endParaRPr lang="zh-CN" altLang="en-US" sz="1800" dirty="0">
              <a:solidFill>
                <a:srgbClr val="FF0000"/>
              </a:solidFill>
              <a:latin typeface="Calibri" pitchFamily="34" charset="0"/>
            </a:endParaRPr>
          </a:p>
        </p:txBody>
      </p:sp>
      <p:cxnSp>
        <p:nvCxnSpPr>
          <p:cNvPr id="11" name="直接箭头连接符 10"/>
          <p:cNvCxnSpPr>
            <a:stCxn id="26" idx="7"/>
            <a:endCxn id="25" idx="3"/>
          </p:cNvCxnSpPr>
          <p:nvPr/>
        </p:nvCxnSpPr>
        <p:spPr bwMode="auto">
          <a:xfrm rot="5400000" flipH="1" flipV="1">
            <a:off x="764382" y="3375818"/>
            <a:ext cx="1803400" cy="11922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TextBox 11"/>
          <p:cNvSpPr txBox="1"/>
          <p:nvPr/>
        </p:nvSpPr>
        <p:spPr bwMode="auto">
          <a:xfrm>
            <a:off x="1831975" y="3962400"/>
            <a:ext cx="301625" cy="36830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cxnSp>
        <p:nvCxnSpPr>
          <p:cNvPr id="13" name="直接箭头连接符 12"/>
          <p:cNvCxnSpPr>
            <a:stCxn id="24" idx="7"/>
            <a:endCxn id="21" idx="3"/>
          </p:cNvCxnSpPr>
          <p:nvPr/>
        </p:nvCxnSpPr>
        <p:spPr bwMode="auto">
          <a:xfrm rot="5400000" flipH="1" flipV="1">
            <a:off x="4613276" y="4176712"/>
            <a:ext cx="963612" cy="11922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直接箭头连接符 13"/>
          <p:cNvCxnSpPr/>
          <p:nvPr/>
        </p:nvCxnSpPr>
        <p:spPr bwMode="auto">
          <a:xfrm flipV="1">
            <a:off x="6891338" y="3681413"/>
            <a:ext cx="1162050" cy="99853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直接箭头连接符 14"/>
          <p:cNvCxnSpPr>
            <a:stCxn id="25" idx="5"/>
            <a:endCxn id="24" idx="1"/>
          </p:cNvCxnSpPr>
          <p:nvPr/>
        </p:nvCxnSpPr>
        <p:spPr bwMode="auto">
          <a:xfrm rot="16200000" flipH="1">
            <a:off x="2288382" y="3299618"/>
            <a:ext cx="2184400" cy="17256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直接箭头连接符 15"/>
          <p:cNvCxnSpPr>
            <a:stCxn id="21" idx="5"/>
          </p:cNvCxnSpPr>
          <p:nvPr/>
        </p:nvCxnSpPr>
        <p:spPr bwMode="auto">
          <a:xfrm rot="16200000" flipH="1">
            <a:off x="6069806" y="4167982"/>
            <a:ext cx="388937" cy="635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7" name="TextBox 16"/>
          <p:cNvSpPr txBox="1"/>
          <p:nvPr/>
        </p:nvSpPr>
        <p:spPr bwMode="auto">
          <a:xfrm>
            <a:off x="5943600" y="4495800"/>
            <a:ext cx="301625" cy="369888"/>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1</a:t>
            </a:r>
            <a:endParaRPr lang="zh-CN" altLang="en-US" sz="1800" dirty="0">
              <a:solidFill>
                <a:srgbClr val="FF0000"/>
              </a:solidFill>
              <a:latin typeface="Calibri" pitchFamily="34" charset="0"/>
            </a:endParaRPr>
          </a:p>
        </p:txBody>
      </p:sp>
      <p:sp>
        <p:nvSpPr>
          <p:cNvPr id="18" name="TextBox 17"/>
          <p:cNvSpPr txBox="1"/>
          <p:nvPr/>
        </p:nvSpPr>
        <p:spPr bwMode="auto">
          <a:xfrm>
            <a:off x="4724400" y="4430713"/>
            <a:ext cx="301625" cy="369887"/>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19" name="TextBox 18"/>
          <p:cNvSpPr txBox="1"/>
          <p:nvPr/>
        </p:nvSpPr>
        <p:spPr bwMode="auto">
          <a:xfrm>
            <a:off x="3276600" y="4430713"/>
            <a:ext cx="301625" cy="369887"/>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3</a:t>
            </a:r>
            <a:endParaRPr lang="zh-CN" altLang="en-US" sz="1800" dirty="0">
              <a:solidFill>
                <a:srgbClr val="FF0000"/>
              </a:solidFill>
              <a:latin typeface="Calibri" pitchFamily="34" charset="0"/>
            </a:endParaRPr>
          </a:p>
        </p:txBody>
      </p:sp>
      <p:sp>
        <p:nvSpPr>
          <p:cNvPr id="20" name="TextBox 19"/>
          <p:cNvSpPr txBox="1"/>
          <p:nvPr/>
        </p:nvSpPr>
        <p:spPr bwMode="auto">
          <a:xfrm>
            <a:off x="7394575" y="4267200"/>
            <a:ext cx="301625" cy="369888"/>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defRPr/>
            </a:pPr>
            <a:r>
              <a:rPr lang="en-US" altLang="zh-CN" sz="1800" dirty="0">
                <a:solidFill>
                  <a:srgbClr val="FF0000"/>
                </a:solidFill>
                <a:latin typeface="Calibri" pitchFamily="34" charset="0"/>
              </a:rPr>
              <a:t>2</a:t>
            </a:r>
            <a:endParaRPr lang="zh-CN" altLang="en-US" sz="1800" dirty="0">
              <a:solidFill>
                <a:srgbClr val="FF0000"/>
              </a:solidFill>
              <a:latin typeface="Calibri" pitchFamily="34" charset="0"/>
            </a:endParaRPr>
          </a:p>
        </p:txBody>
      </p:sp>
      <p:sp>
        <p:nvSpPr>
          <p:cNvPr id="21" name="椭圆 71"/>
          <p:cNvSpPr>
            <a:spLocks noChangeArrowheads="1"/>
          </p:cNvSpPr>
          <p:nvPr/>
        </p:nvSpPr>
        <p:spPr bwMode="auto">
          <a:xfrm>
            <a:off x="5639033" y="3983196"/>
            <a:ext cx="360017" cy="360046"/>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4</a:t>
            </a:r>
            <a:endParaRPr lang="zh-CN" altLang="en-US" sz="1800">
              <a:latin typeface="Calibri" pitchFamily="34" charset="0"/>
            </a:endParaRPr>
          </a:p>
        </p:txBody>
      </p:sp>
      <p:sp>
        <p:nvSpPr>
          <p:cNvPr id="22" name="椭圆 72"/>
          <p:cNvSpPr>
            <a:spLocks noChangeArrowheads="1"/>
          </p:cNvSpPr>
          <p:nvPr/>
        </p:nvSpPr>
        <p:spPr bwMode="auto">
          <a:xfrm>
            <a:off x="8001346" y="3364183"/>
            <a:ext cx="360017" cy="360046"/>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5</a:t>
            </a:r>
            <a:endParaRPr lang="zh-CN" altLang="en-US" sz="1800">
              <a:latin typeface="Calibri" pitchFamily="34" charset="0"/>
            </a:endParaRPr>
          </a:p>
        </p:txBody>
      </p:sp>
      <p:sp>
        <p:nvSpPr>
          <p:cNvPr id="23" name="椭圆 73"/>
          <p:cNvSpPr>
            <a:spLocks noChangeArrowheads="1"/>
          </p:cNvSpPr>
          <p:nvPr/>
        </p:nvSpPr>
        <p:spPr bwMode="auto">
          <a:xfrm>
            <a:off x="6553477" y="4440455"/>
            <a:ext cx="360017" cy="360046"/>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3</a:t>
            </a:r>
            <a:endParaRPr lang="zh-CN" altLang="en-US" sz="1800">
              <a:latin typeface="Calibri" pitchFamily="34" charset="0"/>
            </a:endParaRPr>
          </a:p>
        </p:txBody>
      </p:sp>
      <p:sp>
        <p:nvSpPr>
          <p:cNvPr id="24" name="椭圆 74"/>
          <p:cNvSpPr>
            <a:spLocks noChangeArrowheads="1"/>
          </p:cNvSpPr>
          <p:nvPr/>
        </p:nvSpPr>
        <p:spPr bwMode="auto">
          <a:xfrm>
            <a:off x="4191164" y="5202554"/>
            <a:ext cx="360017" cy="360046"/>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1</a:t>
            </a:r>
            <a:endParaRPr lang="zh-CN" altLang="en-US" sz="1800">
              <a:latin typeface="Calibri" pitchFamily="34" charset="0"/>
            </a:endParaRPr>
          </a:p>
        </p:txBody>
      </p:sp>
      <p:sp>
        <p:nvSpPr>
          <p:cNvPr id="25" name="椭圆 75"/>
          <p:cNvSpPr>
            <a:spLocks noChangeArrowheads="1"/>
          </p:cNvSpPr>
          <p:nvPr/>
        </p:nvSpPr>
        <p:spPr bwMode="auto">
          <a:xfrm>
            <a:off x="2209869" y="2763838"/>
            <a:ext cx="360017" cy="360046"/>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6</a:t>
            </a:r>
            <a:endParaRPr lang="zh-CN" altLang="en-US" sz="1800">
              <a:latin typeface="Calibri" pitchFamily="34" charset="0"/>
            </a:endParaRPr>
          </a:p>
        </p:txBody>
      </p:sp>
      <p:sp>
        <p:nvSpPr>
          <p:cNvPr id="26" name="椭圆 76"/>
          <p:cNvSpPr>
            <a:spLocks noChangeArrowheads="1"/>
          </p:cNvSpPr>
          <p:nvPr/>
        </p:nvSpPr>
        <p:spPr bwMode="auto">
          <a:xfrm>
            <a:off x="762000" y="4821505"/>
            <a:ext cx="360017" cy="360046"/>
          </a:xfrm>
          <a:prstGeom prst="ellipse">
            <a:avLst/>
          </a:prstGeom>
          <a:noFill/>
          <a:ln w="9525" algn="ctr">
            <a:solidFill>
              <a:schemeClr val="tx1"/>
            </a:solidFill>
            <a:round/>
            <a:headEnd/>
            <a:tailEnd/>
          </a:ln>
        </p:spPr>
        <p:txBody>
          <a:bodyPr lIns="0" tIns="0" rIns="0" bIns="0"/>
          <a:lstStyle/>
          <a:p>
            <a:r>
              <a:rPr lang="en-US" altLang="zh-CN" sz="1800">
                <a:latin typeface="Calibri" pitchFamily="34" charset="0"/>
              </a:rPr>
              <a:t>2</a:t>
            </a:r>
            <a:endParaRPr lang="zh-CN" altLang="en-US" sz="1800">
              <a:latin typeface="Calibri" pitchFamily="34" charset="0"/>
            </a:endParaRPr>
          </a:p>
        </p:txBody>
      </p:sp>
      <p:sp>
        <p:nvSpPr>
          <p:cNvPr id="50" name="TextBox 49"/>
          <p:cNvSpPr txBox="1"/>
          <p:nvPr/>
        </p:nvSpPr>
        <p:spPr bwMode="auto">
          <a:xfrm>
            <a:off x="795541" y="5269468"/>
            <a:ext cx="274434" cy="369332"/>
          </a:xfrm>
          <a:prstGeom prst="rect">
            <a:avLst/>
          </a:prstGeom>
          <a:solidFill>
            <a:schemeClr val="accent6">
              <a:lumMod val="60000"/>
              <a:lumOff val="40000"/>
            </a:schemeClr>
          </a:solidFill>
          <a:ln>
            <a:solidFill>
              <a:schemeClr val="tx1"/>
            </a:solidFill>
          </a:ln>
        </p:spPr>
        <p:style>
          <a:lnRef idx="3">
            <a:schemeClr val="lt1"/>
          </a:lnRef>
          <a:fillRef idx="1">
            <a:schemeClr val="accent1"/>
          </a:fillRef>
          <a:effectRef idx="1">
            <a:schemeClr val="accent1"/>
          </a:effectRef>
          <a:fontRef idx="minor">
            <a:schemeClr val="lt1"/>
          </a:fontRef>
        </p:style>
        <p:txBody>
          <a:bodyPr wrap="square">
            <a:spAutoFit/>
          </a:bodyPr>
          <a:lstStyle/>
          <a:p>
            <a:pPr>
              <a:defRPr/>
            </a:pPr>
            <a:r>
              <a:rPr lang="en-US" altLang="zh-CN" sz="1800" b="1" dirty="0">
                <a:solidFill>
                  <a:srgbClr val="FFFF00"/>
                </a:solidFill>
                <a:latin typeface="Calibri" pitchFamily="34" charset="0"/>
              </a:rPr>
              <a:t>s</a:t>
            </a:r>
            <a:endParaRPr lang="zh-CN" altLang="en-US" sz="1800" b="1" dirty="0">
              <a:solidFill>
                <a:srgbClr val="FFFF00"/>
              </a:solidFill>
              <a:latin typeface="Calibri" pitchFamily="34" charset="0"/>
            </a:endParaRPr>
          </a:p>
        </p:txBody>
      </p:sp>
      <p:sp>
        <p:nvSpPr>
          <p:cNvPr id="51" name="TextBox 50"/>
          <p:cNvSpPr txBox="1"/>
          <p:nvPr/>
        </p:nvSpPr>
        <p:spPr bwMode="auto">
          <a:xfrm>
            <a:off x="6616904" y="4885293"/>
            <a:ext cx="274434" cy="369332"/>
          </a:xfrm>
          <a:prstGeom prst="rect">
            <a:avLst/>
          </a:prstGeom>
          <a:solidFill>
            <a:schemeClr val="accent6">
              <a:lumMod val="60000"/>
              <a:lumOff val="40000"/>
            </a:schemeClr>
          </a:solidFill>
          <a:ln>
            <a:solidFill>
              <a:schemeClr val="tx1"/>
            </a:solidFill>
          </a:ln>
        </p:spPr>
        <p:style>
          <a:lnRef idx="3">
            <a:schemeClr val="lt1"/>
          </a:lnRef>
          <a:fillRef idx="1">
            <a:schemeClr val="accent1"/>
          </a:fillRef>
          <a:effectRef idx="1">
            <a:schemeClr val="accent1"/>
          </a:effectRef>
          <a:fontRef idx="minor">
            <a:schemeClr val="lt1"/>
          </a:fontRef>
        </p:style>
        <p:txBody>
          <a:bodyPr wrap="square">
            <a:spAutoFit/>
          </a:bodyPr>
          <a:lstStyle/>
          <a:p>
            <a:pPr>
              <a:defRPr/>
            </a:pPr>
            <a:r>
              <a:rPr lang="en-US" altLang="zh-CN" sz="1800" b="1" dirty="0">
                <a:solidFill>
                  <a:srgbClr val="FFFF00"/>
                </a:solidFill>
                <a:latin typeface="Calibri" pitchFamily="34" charset="0"/>
              </a:rPr>
              <a:t>t</a:t>
            </a:r>
            <a:endParaRPr lang="zh-CN" altLang="en-US" sz="1800" b="1" dirty="0">
              <a:solidFill>
                <a:srgbClr val="FFFF00"/>
              </a:solidFill>
              <a:latin typeface="Calibri" pitchFamily="34" charset="0"/>
            </a:endParaRPr>
          </a:p>
        </p:txBody>
      </p:sp>
      <p:sp>
        <p:nvSpPr>
          <p:cNvPr id="49" name="TextBox 48"/>
          <p:cNvSpPr txBox="1"/>
          <p:nvPr/>
        </p:nvSpPr>
        <p:spPr>
          <a:xfrm>
            <a:off x="326462" y="1143000"/>
            <a:ext cx="8360337" cy="1015663"/>
          </a:xfrm>
          <a:prstGeom prst="rect">
            <a:avLst/>
          </a:prstGeom>
          <a:noFill/>
        </p:spPr>
        <p:txBody>
          <a:bodyPr wrap="square" rtlCol="0">
            <a:spAutoFit/>
          </a:bodyPr>
          <a:lstStyle/>
          <a:p>
            <a:pPr>
              <a:buFont typeface="Arial" pitchFamily="34" charset="0"/>
              <a:buChar char="•"/>
            </a:pPr>
            <a:r>
              <a:rPr lang="en-US" altLang="zh-CN" sz="2000" dirty="0"/>
              <a:t>Bi-Directional Dijkstra search from source and target 1 by 1</a:t>
            </a:r>
          </a:p>
          <a:p>
            <a:pPr>
              <a:buFont typeface="Arial" pitchFamily="34" charset="0"/>
              <a:buChar char="•"/>
            </a:pPr>
            <a:r>
              <a:rPr lang="en-US" altLang="zh-CN" sz="2000" dirty="0"/>
              <a:t>During both searches, nodes can only '</a:t>
            </a:r>
            <a:r>
              <a:rPr lang="en-US" altLang="zh-CN" sz="2000" b="1" i="1" dirty="0"/>
              <a:t>see' </a:t>
            </a:r>
            <a:r>
              <a:rPr lang="en-US" altLang="zh-CN" sz="2000" dirty="0"/>
              <a:t>the edges lead to higher or equal level nodes.(query relaxes only edges to more “</a:t>
            </a:r>
            <a:r>
              <a:rPr lang="en-US" altLang="zh-CN" sz="2000" b="1" i="1" dirty="0"/>
              <a:t>important</a:t>
            </a:r>
            <a:r>
              <a:rPr lang="en-US" altLang="zh-CN" sz="2000" dirty="0"/>
              <a:t>” nodes)</a:t>
            </a:r>
            <a:endParaRPr lang="zh-CN" altLang="en-US" sz="2000" dirty="0"/>
          </a:p>
        </p:txBody>
      </p:sp>
      <p:sp>
        <p:nvSpPr>
          <p:cNvPr id="52" name="椭圆 31"/>
          <p:cNvSpPr>
            <a:spLocks noChangeArrowheads="1"/>
          </p:cNvSpPr>
          <p:nvPr/>
        </p:nvSpPr>
        <p:spPr bwMode="auto">
          <a:xfrm rot="1800000">
            <a:off x="841904" y="2387747"/>
            <a:ext cx="1651000" cy="3505200"/>
          </a:xfrm>
          <a:prstGeom prst="ellipse">
            <a:avLst/>
          </a:prstGeom>
          <a:noFill/>
          <a:ln w="25400" algn="ctr">
            <a:solidFill>
              <a:srgbClr val="77B220"/>
            </a:solidFill>
            <a:round/>
            <a:headEnd/>
            <a:tailEnd/>
          </a:ln>
        </p:spPr>
        <p:txBody>
          <a:bodyPr lIns="0" tIns="0" rIns="0" bIns="0"/>
          <a:lstStyle/>
          <a:p>
            <a:endParaRPr lang="zh-CN" altLang="en-US" sz="1800">
              <a:latin typeface="Calibri" pitchFamily="34" charset="0"/>
            </a:endParaRPr>
          </a:p>
        </p:txBody>
      </p:sp>
      <p:sp>
        <p:nvSpPr>
          <p:cNvPr id="53" name="椭圆 32"/>
          <p:cNvSpPr>
            <a:spLocks noChangeArrowheads="1"/>
          </p:cNvSpPr>
          <p:nvPr/>
        </p:nvSpPr>
        <p:spPr bwMode="auto">
          <a:xfrm rot="17100000">
            <a:off x="4288824" y="369158"/>
            <a:ext cx="1414316" cy="6809955"/>
          </a:xfrm>
          <a:prstGeom prst="ellipse">
            <a:avLst/>
          </a:prstGeom>
          <a:noFill/>
          <a:ln w="25400" algn="ctr">
            <a:solidFill>
              <a:srgbClr val="FF0000"/>
            </a:solidFill>
            <a:round/>
            <a:headEnd/>
            <a:tailEnd/>
          </a:ln>
        </p:spPr>
        <p:txBody>
          <a:bodyPr lIns="0" tIns="0" rIns="0" bIns="0"/>
          <a:lstStyle/>
          <a:p>
            <a:endParaRPr lang="zh-CN" altLang="en-US" sz="1800">
              <a:latin typeface="Calibri" pitchFamily="34" charset="0"/>
            </a:endParaRPr>
          </a:p>
        </p:txBody>
      </p:sp>
      <p:sp>
        <p:nvSpPr>
          <p:cNvPr id="54" name="TextBox 53"/>
          <p:cNvSpPr txBox="1"/>
          <p:nvPr/>
        </p:nvSpPr>
        <p:spPr>
          <a:xfrm>
            <a:off x="1752600" y="2286000"/>
            <a:ext cx="1426137" cy="400110"/>
          </a:xfrm>
          <a:prstGeom prst="rect">
            <a:avLst/>
          </a:prstGeom>
          <a:solidFill>
            <a:schemeClr val="bg1">
              <a:lumMod val="50000"/>
            </a:schemeClr>
          </a:solidFill>
        </p:spPr>
        <p:txBody>
          <a:bodyPr wrap="square" rtlCol="0">
            <a:spAutoFit/>
          </a:bodyPr>
          <a:lstStyle/>
          <a:p>
            <a:r>
              <a:rPr lang="en-US" altLang="zh-CN" sz="2000" b="1" dirty="0"/>
              <a:t>meet point</a:t>
            </a:r>
          </a:p>
        </p:txBody>
      </p:sp>
      <p:cxnSp>
        <p:nvCxnSpPr>
          <p:cNvPr id="33" name="直接箭头连接符 32"/>
          <p:cNvCxnSpPr/>
          <p:nvPr/>
        </p:nvCxnSpPr>
        <p:spPr bwMode="auto">
          <a:xfrm rot="5400000" flipH="1" flipV="1">
            <a:off x="761207" y="3353594"/>
            <a:ext cx="1803400" cy="1192213"/>
          </a:xfrm>
          <a:prstGeom prst="straightConnector1">
            <a:avLst/>
          </a:prstGeom>
          <a:ln w="63500">
            <a:solidFill>
              <a:srgbClr val="77B220"/>
            </a:solidFill>
            <a:tailEnd type="arrow"/>
          </a:ln>
        </p:spPr>
        <p:style>
          <a:lnRef idx="2">
            <a:schemeClr val="dk1"/>
          </a:lnRef>
          <a:fillRef idx="0">
            <a:schemeClr val="dk1"/>
          </a:fillRef>
          <a:effectRef idx="1">
            <a:schemeClr val="dk1"/>
          </a:effectRef>
          <a:fontRef idx="minor">
            <a:schemeClr val="tx1"/>
          </a:fontRef>
        </p:style>
      </p:cxnSp>
      <p:cxnSp>
        <p:nvCxnSpPr>
          <p:cNvPr id="34" name="直接箭头连接符 33"/>
          <p:cNvCxnSpPr/>
          <p:nvPr/>
        </p:nvCxnSpPr>
        <p:spPr bwMode="auto">
          <a:xfrm rot="16200000" flipH="1">
            <a:off x="6052142" y="4165435"/>
            <a:ext cx="388937" cy="635000"/>
          </a:xfrm>
          <a:prstGeom prst="straightConnector1">
            <a:avLst/>
          </a:prstGeom>
          <a:ln w="63500">
            <a:solidFill>
              <a:srgbClr val="FF0000"/>
            </a:solidFill>
            <a:tailEnd type="arrow"/>
          </a:ln>
        </p:spPr>
        <p:style>
          <a:lnRef idx="2">
            <a:schemeClr val="dk1"/>
          </a:lnRef>
          <a:fillRef idx="0">
            <a:schemeClr val="dk1"/>
          </a:fillRef>
          <a:effectRef idx="1">
            <a:schemeClr val="dk1"/>
          </a:effectRef>
          <a:fontRef idx="minor">
            <a:schemeClr val="tx1"/>
          </a:fontRef>
        </p:style>
      </p:cxnSp>
      <p:cxnSp>
        <p:nvCxnSpPr>
          <p:cNvPr id="35" name="直接箭头连接符 34"/>
          <p:cNvCxnSpPr/>
          <p:nvPr/>
        </p:nvCxnSpPr>
        <p:spPr bwMode="auto">
          <a:xfrm>
            <a:off x="2580814" y="2961167"/>
            <a:ext cx="3119438" cy="1090612"/>
          </a:xfrm>
          <a:prstGeom prst="straightConnector1">
            <a:avLst/>
          </a:prstGeom>
          <a:ln w="63500">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36" name="TextBox 35"/>
          <p:cNvSpPr txBox="1"/>
          <p:nvPr/>
        </p:nvSpPr>
        <p:spPr>
          <a:xfrm>
            <a:off x="128308" y="5772090"/>
            <a:ext cx="1876983" cy="400110"/>
          </a:xfrm>
          <a:prstGeom prst="rect">
            <a:avLst/>
          </a:prstGeom>
          <a:solidFill>
            <a:srgbClr val="77B220"/>
          </a:solidFill>
        </p:spPr>
        <p:txBody>
          <a:bodyPr wrap="square" rtlCol="0">
            <a:spAutoFit/>
          </a:bodyPr>
          <a:lstStyle/>
          <a:p>
            <a:r>
              <a:rPr lang="en-US" altLang="zh-CN" sz="2000" b="1" dirty="0"/>
              <a:t>forward search</a:t>
            </a:r>
          </a:p>
        </p:txBody>
      </p:sp>
      <p:sp>
        <p:nvSpPr>
          <p:cNvPr id="37" name="TextBox 36"/>
          <p:cNvSpPr txBox="1"/>
          <p:nvPr/>
        </p:nvSpPr>
        <p:spPr>
          <a:xfrm>
            <a:off x="7010401" y="5002499"/>
            <a:ext cx="1981480" cy="400110"/>
          </a:xfrm>
          <a:prstGeom prst="rect">
            <a:avLst/>
          </a:prstGeom>
          <a:solidFill>
            <a:srgbClr val="FF0000"/>
          </a:solidFill>
        </p:spPr>
        <p:txBody>
          <a:bodyPr wrap="square" rtlCol="0">
            <a:spAutoFit/>
          </a:bodyPr>
          <a:lstStyle/>
          <a:p>
            <a:r>
              <a:rPr lang="en-US" altLang="zh-CN" sz="2000" b="1" dirty="0"/>
              <a:t>backward search</a:t>
            </a:r>
          </a:p>
        </p:txBody>
      </p:sp>
    </p:spTree>
    <p:extLst>
      <p:ext uri="{BB962C8B-B14F-4D97-AF65-F5344CB8AC3E}">
        <p14:creationId xmlns:p14="http://schemas.microsoft.com/office/powerpoint/2010/main" val="14704358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500" fill="hold"/>
                                        <p:tgtEl>
                                          <p:spTgt spid="50"/>
                                        </p:tgtEl>
                                        <p:attrNameLst>
                                          <p:attrName>ppt_x</p:attrName>
                                        </p:attrNameLst>
                                      </p:cBhvr>
                                      <p:tavLst>
                                        <p:tav tm="0">
                                          <p:val>
                                            <p:strVal val="#ppt_x"/>
                                          </p:val>
                                        </p:tav>
                                        <p:tav tm="100000">
                                          <p:val>
                                            <p:strVal val="#ppt_x"/>
                                          </p:val>
                                        </p:tav>
                                      </p:tavLst>
                                    </p:anim>
                                    <p:anim calcmode="lin" valueType="num">
                                      <p:cBhvr additive="base">
                                        <p:cTn id="14" dur="500" fill="hold"/>
                                        <p:tgtEl>
                                          <p:spTgt spid="5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fill="hold"/>
                                        <p:tgtEl>
                                          <p:spTgt spid="51"/>
                                        </p:tgtEl>
                                        <p:attrNameLst>
                                          <p:attrName>ppt_x</p:attrName>
                                        </p:attrNameLst>
                                      </p:cBhvr>
                                      <p:tavLst>
                                        <p:tav tm="0">
                                          <p:val>
                                            <p:strVal val="#ppt_x"/>
                                          </p:val>
                                        </p:tav>
                                        <p:tav tm="100000">
                                          <p:val>
                                            <p:strVal val="#ppt_x"/>
                                          </p:val>
                                        </p:tav>
                                      </p:tavLst>
                                    </p:anim>
                                    <p:anim calcmode="lin" valueType="num">
                                      <p:cBhvr additive="base">
                                        <p:cTn id="1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ppt_x"/>
                                          </p:val>
                                        </p:tav>
                                        <p:tav tm="100000">
                                          <p:val>
                                            <p:strVal val="#ppt_x"/>
                                          </p:val>
                                        </p:tav>
                                      </p:tavLst>
                                    </p:anim>
                                    <p:anim calcmode="lin" valueType="num">
                                      <p:cBhvr additive="base">
                                        <p:cTn id="2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down)">
                                      <p:cBhvr>
                                        <p:cTn id="34" dur="50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down)">
                                      <p:cBhvr>
                                        <p:cTn id="45" dur="500"/>
                                        <p:tgtEl>
                                          <p:spTgt spid="34"/>
                                        </p:tgtEl>
                                      </p:cBhvr>
                                    </p:animEffect>
                                  </p:childTnLst>
                                </p:cTn>
                              </p:par>
                            </p:childTnLst>
                          </p:cTn>
                        </p:par>
                        <p:par>
                          <p:cTn id="46" fill="hold">
                            <p:stCondLst>
                              <p:cond delay="500"/>
                            </p:stCondLst>
                            <p:childTnLst>
                              <p:par>
                                <p:cTn id="47" presetID="22" presetClass="entr" presetSubtype="4" fill="hold"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down)">
                                      <p:cBhvr>
                                        <p:cTn id="49" dur="500"/>
                                        <p:tgtEl>
                                          <p:spTgt spid="3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down)">
                                      <p:cBhvr>
                                        <p:cTn id="54" dur="500"/>
                                        <p:tgtEl>
                                          <p:spTgt spid="53"/>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54"/>
                                        </p:tgtEl>
                                        <p:attrNameLst>
                                          <p:attrName>style.visibility</p:attrName>
                                        </p:attrNameLst>
                                      </p:cBhvr>
                                      <p:to>
                                        <p:strVal val="visible"/>
                                      </p:to>
                                    </p:set>
                                    <p:anim calcmode="lin" valueType="num">
                                      <p:cBhvr additive="base">
                                        <p:cTn id="59" dur="500" fill="hold"/>
                                        <p:tgtEl>
                                          <p:spTgt spid="54"/>
                                        </p:tgtEl>
                                        <p:attrNameLst>
                                          <p:attrName>ppt_x</p:attrName>
                                        </p:attrNameLst>
                                      </p:cBhvr>
                                      <p:tavLst>
                                        <p:tav tm="0">
                                          <p:val>
                                            <p:strVal val="#ppt_x"/>
                                          </p:val>
                                        </p:tav>
                                        <p:tav tm="100000">
                                          <p:val>
                                            <p:strVal val="#ppt_x"/>
                                          </p:val>
                                        </p:tav>
                                      </p:tavLst>
                                    </p:anim>
                                    <p:anim calcmode="lin" valueType="num">
                                      <p:cBhvr additive="base">
                                        <p:cTn id="6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49" grpId="0"/>
      <p:bldP spid="52" grpId="0" animBg="1"/>
      <p:bldP spid="53" grpId="0" animBg="1"/>
      <p:bldP spid="54" grpId="0" animBg="1"/>
      <p:bldP spid="36" grpId="0" animBg="1"/>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da-DK" dirty="0"/>
              <a:t>Node </a:t>
            </a:r>
            <a:r>
              <a:rPr lang="da-DK" dirty="0" err="1"/>
              <a:t>Ordering</a:t>
            </a:r>
            <a:endParaRPr lang="da-DK"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 y="983412"/>
            <a:ext cx="8432800" cy="5335858"/>
          </a:xfrm>
          <a:prstGeom prst="rect">
            <a:avLst/>
          </a:prstGeom>
        </p:spPr>
      </p:pic>
    </p:spTree>
    <p:extLst>
      <p:ext uri="{BB962C8B-B14F-4D97-AF65-F5344CB8AC3E}">
        <p14:creationId xmlns:p14="http://schemas.microsoft.com/office/powerpoint/2010/main" val="1346505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187C5-C1B3-2646-AAF1-FB50763D1FB4}"/>
              </a:ext>
            </a:extLst>
          </p:cNvPr>
          <p:cNvSpPr>
            <a:spLocks noGrp="1"/>
          </p:cNvSpPr>
          <p:nvPr>
            <p:ph type="title"/>
          </p:nvPr>
        </p:nvSpPr>
        <p:spPr/>
        <p:txBody>
          <a:bodyPr/>
          <a:lstStyle/>
          <a:p>
            <a:r>
              <a:rPr lang="en-US" dirty="0"/>
              <a:t>Routing’s requirement</a:t>
            </a:r>
          </a:p>
        </p:txBody>
      </p:sp>
      <p:sp>
        <p:nvSpPr>
          <p:cNvPr id="3" name="Content Placeholder 2">
            <a:extLst>
              <a:ext uri="{FF2B5EF4-FFF2-40B4-BE49-F238E27FC236}">
                <a16:creationId xmlns:a16="http://schemas.microsoft.com/office/drawing/2014/main" id="{B0E88E1D-188A-0F4C-93DF-84752559BA19}"/>
              </a:ext>
            </a:extLst>
          </p:cNvPr>
          <p:cNvSpPr>
            <a:spLocks noGrp="1"/>
          </p:cNvSpPr>
          <p:nvPr>
            <p:ph idx="1"/>
          </p:nvPr>
        </p:nvSpPr>
        <p:spPr/>
        <p:txBody>
          <a:bodyPr/>
          <a:lstStyle/>
          <a:p>
            <a:pPr marL="0" indent="0"/>
            <a:endParaRPr lang="en-US" dirty="0"/>
          </a:p>
        </p:txBody>
      </p:sp>
      <p:sp>
        <p:nvSpPr>
          <p:cNvPr id="4" name="Date Placeholder 3">
            <a:extLst>
              <a:ext uri="{FF2B5EF4-FFF2-40B4-BE49-F238E27FC236}">
                <a16:creationId xmlns:a16="http://schemas.microsoft.com/office/drawing/2014/main" id="{946D6933-64E2-4A46-8566-AB15DA4C5FE1}"/>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91E7A221-1B35-0C4F-9929-968AF0CCE7EE}"/>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442CD185-E94B-4D48-A92B-C8B4FDF692AB}"/>
              </a:ext>
            </a:extLst>
          </p:cNvPr>
          <p:cNvSpPr>
            <a:spLocks noGrp="1"/>
          </p:cNvSpPr>
          <p:nvPr>
            <p:ph type="sldNum" sz="quarter" idx="12"/>
          </p:nvPr>
        </p:nvSpPr>
        <p:spPr/>
        <p:txBody>
          <a:bodyPr/>
          <a:lstStyle/>
          <a:p>
            <a:fld id="{3F6033A4-AAEB-C843-9C5C-FB5D4458FC3F}" type="slidenum">
              <a:rPr lang="en-US" smtClean="0"/>
              <a:pPr/>
              <a:t>35</a:t>
            </a:fld>
            <a:endParaRPr lang="en-US"/>
          </a:p>
        </p:txBody>
      </p:sp>
      <p:graphicFrame>
        <p:nvGraphicFramePr>
          <p:cNvPr id="7" name="Table 6">
            <a:extLst>
              <a:ext uri="{FF2B5EF4-FFF2-40B4-BE49-F238E27FC236}">
                <a16:creationId xmlns:a16="http://schemas.microsoft.com/office/drawing/2014/main" id="{B74AC74D-10D4-3947-A3E7-55933E93C788}"/>
              </a:ext>
            </a:extLst>
          </p:cNvPr>
          <p:cNvGraphicFramePr>
            <a:graphicFrameLocks noGrp="1"/>
          </p:cNvGraphicFramePr>
          <p:nvPr>
            <p:extLst>
              <p:ext uri="{D42A27DB-BD31-4B8C-83A1-F6EECF244321}">
                <p14:modId xmlns:p14="http://schemas.microsoft.com/office/powerpoint/2010/main" val="862867339"/>
              </p:ext>
            </p:extLst>
          </p:nvPr>
        </p:nvGraphicFramePr>
        <p:xfrm>
          <a:off x="236049" y="828905"/>
          <a:ext cx="8597899" cy="5237840"/>
        </p:xfrm>
        <a:graphic>
          <a:graphicData uri="http://schemas.openxmlformats.org/drawingml/2006/table">
            <a:tbl>
              <a:tblPr firstRow="1" bandRow="1">
                <a:tableStyleId>{5C22544A-7EE6-4342-B048-85BDC9FD1C3A}</a:tableStyleId>
              </a:tblPr>
              <a:tblGrid>
                <a:gridCol w="5319863">
                  <a:extLst>
                    <a:ext uri="{9D8B030D-6E8A-4147-A177-3AD203B41FA5}">
                      <a16:colId xmlns:a16="http://schemas.microsoft.com/office/drawing/2014/main" val="1005885740"/>
                    </a:ext>
                  </a:extLst>
                </a:gridCol>
                <a:gridCol w="3278036">
                  <a:extLst>
                    <a:ext uri="{9D8B030D-6E8A-4147-A177-3AD203B41FA5}">
                      <a16:colId xmlns:a16="http://schemas.microsoft.com/office/drawing/2014/main" val="4027754789"/>
                    </a:ext>
                  </a:extLst>
                </a:gridCol>
              </a:tblGrid>
              <a:tr h="654730">
                <a:tc>
                  <a:txBody>
                    <a:bodyPr/>
                    <a:lstStyle/>
                    <a:p>
                      <a:r>
                        <a:rPr lang="en-US" dirty="0"/>
                        <a:t>Features</a:t>
                      </a:r>
                    </a:p>
                  </a:txBody>
                  <a:tcPr/>
                </a:tc>
                <a:tc>
                  <a:txBody>
                    <a:bodyPr/>
                    <a:lstStyle/>
                    <a:p>
                      <a:r>
                        <a:rPr lang="en-US" dirty="0"/>
                        <a:t>Comments</a:t>
                      </a:r>
                    </a:p>
                  </a:txBody>
                  <a:tcPr/>
                </a:tc>
                <a:extLst>
                  <a:ext uri="{0D108BD9-81ED-4DB2-BD59-A6C34878D82A}">
                    <a16:rowId xmlns:a16="http://schemas.microsoft.com/office/drawing/2014/main" val="1174556822"/>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Consider all detail of road network, turns</a:t>
                      </a:r>
                    </a:p>
                  </a:txBody>
                  <a:tcPr/>
                </a:tc>
                <a:tc>
                  <a:txBody>
                    <a:bodyPr/>
                    <a:lstStyle/>
                    <a:p>
                      <a:r>
                        <a:rPr lang="en-US" dirty="0"/>
                        <a:t>Yes</a:t>
                      </a:r>
                    </a:p>
                  </a:txBody>
                  <a:tcPr/>
                </a:tc>
                <a:extLst>
                  <a:ext uri="{0D108BD9-81ED-4DB2-BD59-A6C34878D82A}">
                    <a16:rowId xmlns:a16="http://schemas.microsoft.com/office/drawing/2014/main" val="1086652974"/>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Different Metrix(cost function)</a:t>
                      </a:r>
                    </a:p>
                  </a:txBody>
                  <a:tcPr/>
                </a:tc>
                <a:tc>
                  <a:txBody>
                    <a:bodyPr/>
                    <a:lstStyle/>
                    <a:p>
                      <a:r>
                        <a:rPr lang="en-US" dirty="0"/>
                        <a:t>Could support avoid toll/avoid </a:t>
                      </a:r>
                      <a:r>
                        <a:rPr lang="en-US" dirty="0" err="1"/>
                        <a:t>hwy</a:t>
                      </a:r>
                      <a:endParaRPr lang="en-US" dirty="0"/>
                    </a:p>
                  </a:txBody>
                  <a:tcPr/>
                </a:tc>
                <a:extLst>
                  <a:ext uri="{0D108BD9-81ED-4DB2-BD59-A6C34878D82A}">
                    <a16:rowId xmlns:a16="http://schemas.microsoft.com/office/drawing/2014/main" val="3311524753"/>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Dynamic information(live traffic)</a:t>
                      </a:r>
                    </a:p>
                  </a:txBody>
                  <a:tcPr/>
                </a:tc>
                <a:tc>
                  <a:txBody>
                    <a:bodyPr/>
                    <a:lstStyle/>
                    <a:p>
                      <a:r>
                        <a:rPr lang="en-US" dirty="0"/>
                        <a:t>OK</a:t>
                      </a:r>
                    </a:p>
                  </a:txBody>
                  <a:tcPr/>
                </a:tc>
                <a:extLst>
                  <a:ext uri="{0D108BD9-81ED-4DB2-BD59-A6C34878D82A}">
                    <a16:rowId xmlns:a16="http://schemas.microsoft.com/office/drawing/2014/main" val="2700679662"/>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Traffic jam, user information</a:t>
                      </a:r>
                    </a:p>
                  </a:txBody>
                  <a:tcPr/>
                </a:tc>
                <a:tc>
                  <a:txBody>
                    <a:bodyPr/>
                    <a:lstStyle/>
                    <a:p>
                      <a:r>
                        <a:rPr lang="en-US" dirty="0"/>
                        <a:t>Could support dynamic broken graph</a:t>
                      </a:r>
                    </a:p>
                  </a:txBody>
                  <a:tcPr/>
                </a:tc>
                <a:extLst>
                  <a:ext uri="{0D108BD9-81ED-4DB2-BD59-A6C34878D82A}">
                    <a16:rowId xmlns:a16="http://schemas.microsoft.com/office/drawing/2014/main" val="4136099404"/>
                  </a:ext>
                </a:extLst>
              </a:tr>
              <a:tr h="654730">
                <a:tc>
                  <a:txBody>
                    <a:bodyPr/>
                    <a:lstStyle/>
                    <a:p>
                      <a:r>
                        <a:rPr lang="en-US" dirty="0"/>
                        <a:t>Performance</a:t>
                      </a:r>
                    </a:p>
                  </a:txBody>
                  <a:tcPr/>
                </a:tc>
                <a:tc>
                  <a:txBody>
                    <a:bodyPr/>
                    <a:lstStyle/>
                    <a:p>
                      <a:r>
                        <a:rPr lang="en-US" dirty="0">
                          <a:solidFill>
                            <a:srgbClr val="00B050"/>
                          </a:solidFill>
                        </a:rPr>
                        <a:t>Fast</a:t>
                      </a:r>
                    </a:p>
                  </a:txBody>
                  <a:tcPr/>
                </a:tc>
                <a:extLst>
                  <a:ext uri="{0D108BD9-81ED-4DB2-BD59-A6C34878D82A}">
                    <a16:rowId xmlns:a16="http://schemas.microsoft.com/office/drawing/2014/main" val="2374655295"/>
                  </a:ext>
                </a:extLst>
              </a:tr>
              <a:tr h="654730">
                <a:tc>
                  <a:txBody>
                    <a:bodyPr/>
                    <a:lstStyle/>
                    <a:p>
                      <a:r>
                        <a:rPr lang="en-US" dirty="0"/>
                        <a:t>Preprocessing</a:t>
                      </a:r>
                    </a:p>
                  </a:txBody>
                  <a:tcPr/>
                </a:tc>
                <a:tc>
                  <a:txBody>
                    <a:bodyPr/>
                    <a:lstStyle/>
                    <a:p>
                      <a:r>
                        <a:rPr lang="en-US" dirty="0">
                          <a:solidFill>
                            <a:srgbClr val="00B050"/>
                          </a:solidFill>
                        </a:rPr>
                        <a:t>Simple</a:t>
                      </a:r>
                    </a:p>
                  </a:txBody>
                  <a:tcPr/>
                </a:tc>
                <a:extLst>
                  <a:ext uri="{0D108BD9-81ED-4DB2-BD59-A6C34878D82A}">
                    <a16:rowId xmlns:a16="http://schemas.microsoft.com/office/drawing/2014/main" val="1154825793"/>
                  </a:ext>
                </a:extLst>
              </a:tr>
              <a:tr h="654730">
                <a:tc>
                  <a:txBody>
                    <a:bodyPr/>
                    <a:lstStyle/>
                    <a:p>
                      <a:r>
                        <a:rPr lang="en-US" dirty="0"/>
                        <a:t>Mathematical correct</a:t>
                      </a:r>
                    </a:p>
                  </a:txBody>
                  <a:tcPr/>
                </a:tc>
                <a:tc>
                  <a:txBody>
                    <a:bodyPr/>
                    <a:lstStyle/>
                    <a:p>
                      <a:r>
                        <a:rPr lang="en-US" dirty="0">
                          <a:solidFill>
                            <a:schemeClr val="tx1"/>
                          </a:solidFill>
                        </a:rPr>
                        <a:t>Yes</a:t>
                      </a:r>
                    </a:p>
                  </a:txBody>
                  <a:tcPr/>
                </a:tc>
                <a:extLst>
                  <a:ext uri="{0D108BD9-81ED-4DB2-BD59-A6C34878D82A}">
                    <a16:rowId xmlns:a16="http://schemas.microsoft.com/office/drawing/2014/main" val="2889204633"/>
                  </a:ext>
                </a:extLst>
              </a:tr>
            </a:tbl>
          </a:graphicData>
        </a:graphic>
      </p:graphicFrame>
    </p:spTree>
    <p:extLst>
      <p:ext uri="{BB962C8B-B14F-4D97-AF65-F5344CB8AC3E}">
        <p14:creationId xmlns:p14="http://schemas.microsoft.com/office/powerpoint/2010/main" val="1400456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sp>
        <p:nvSpPr>
          <p:cNvPr id="4" name="Date Placeholder 3"/>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36</a:t>
            </a:fld>
            <a:endParaRPr lang="en-US"/>
          </a:p>
        </p:txBody>
      </p:sp>
      <p:sp>
        <p:nvSpPr>
          <p:cNvPr id="10" name="Content Placeholder 9"/>
          <p:cNvSpPr>
            <a:spLocks noGrp="1"/>
          </p:cNvSpPr>
          <p:nvPr>
            <p:ph idx="1"/>
          </p:nvPr>
        </p:nvSpPr>
        <p:spPr/>
        <p:txBody>
          <a:bodyPr>
            <a:normAutofit/>
          </a:bodyPr>
          <a:lstStyle/>
          <a:p>
            <a:pPr lvl="0"/>
            <a:r>
              <a:rPr lang="en-US" dirty="0"/>
              <a:t>Problem Set</a:t>
            </a:r>
          </a:p>
          <a:p>
            <a:pPr lvl="0"/>
            <a:r>
              <a:rPr lang="en-US" dirty="0"/>
              <a:t>Basic Algorithm</a:t>
            </a:r>
          </a:p>
          <a:p>
            <a:pPr lvl="0"/>
            <a:r>
              <a:rPr lang="en-US" dirty="0"/>
              <a:t>Hierarchical technical</a:t>
            </a:r>
          </a:p>
          <a:p>
            <a:pPr lvl="0"/>
            <a:r>
              <a:rPr lang="en-US" dirty="0">
                <a:solidFill>
                  <a:srgbClr val="FF0000"/>
                </a:solidFill>
              </a:rPr>
              <a:t>Customizable route planning</a:t>
            </a:r>
          </a:p>
          <a:p>
            <a:pPr lvl="0"/>
            <a:r>
              <a:rPr lang="en-US" dirty="0"/>
              <a:t>Q&amp;A</a:t>
            </a:r>
          </a:p>
          <a:p>
            <a:pPr lvl="0"/>
            <a:endParaRPr lang="en-US" dirty="0"/>
          </a:p>
        </p:txBody>
      </p:sp>
    </p:spTree>
    <p:extLst>
      <p:ext uri="{BB962C8B-B14F-4D97-AF65-F5344CB8AC3E}">
        <p14:creationId xmlns:p14="http://schemas.microsoft.com/office/powerpoint/2010/main" val="3418028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91"/>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1132" y="1445402"/>
            <a:ext cx="4752975"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2"/>
          <p:cNvSpPr>
            <a:spLocks noGrp="1" noChangeArrowheads="1"/>
          </p:cNvSpPr>
          <p:nvPr>
            <p:ph type="title"/>
          </p:nvPr>
        </p:nvSpPr>
        <p:spPr/>
        <p:txBody>
          <a:bodyPr/>
          <a:lstStyle/>
          <a:p>
            <a:pPr eaLnBrk="1" hangingPunct="1"/>
            <a:r>
              <a:rPr lang="en-US" altLang="en-US" dirty="0"/>
              <a:t>Partition the graph</a:t>
            </a:r>
          </a:p>
        </p:txBody>
      </p:sp>
      <p:sp>
        <p:nvSpPr>
          <p:cNvPr id="43012" name="Rectangle 3"/>
          <p:cNvSpPr>
            <a:spLocks noGrp="1" noChangeArrowheads="1"/>
          </p:cNvSpPr>
          <p:nvPr>
            <p:ph type="body" idx="1"/>
          </p:nvPr>
        </p:nvSpPr>
        <p:spPr>
          <a:xfrm>
            <a:off x="6076881" y="1531060"/>
            <a:ext cx="3035300" cy="4525962"/>
          </a:xfrm>
        </p:spPr>
        <p:txBody>
          <a:bodyPr/>
          <a:lstStyle/>
          <a:p>
            <a:pPr eaLnBrk="1" hangingPunct="1"/>
            <a:endParaRPr lang="en-US" altLang="en-US" sz="2400" dirty="0"/>
          </a:p>
        </p:txBody>
      </p:sp>
    </p:spTree>
    <p:extLst>
      <p:ext uri="{BB962C8B-B14F-4D97-AF65-F5344CB8AC3E}">
        <p14:creationId xmlns:p14="http://schemas.microsoft.com/office/powerpoint/2010/main" val="1465659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91"/>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1132" y="1445402"/>
            <a:ext cx="4752975"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2"/>
          <p:cNvSpPr>
            <a:spLocks noGrp="1" noChangeArrowheads="1"/>
          </p:cNvSpPr>
          <p:nvPr>
            <p:ph type="title"/>
          </p:nvPr>
        </p:nvSpPr>
        <p:spPr/>
        <p:txBody>
          <a:bodyPr/>
          <a:lstStyle/>
          <a:p>
            <a:pPr eaLnBrk="1" hangingPunct="1"/>
            <a:r>
              <a:rPr lang="en-US" altLang="en-US" dirty="0"/>
              <a:t>Partition the graph</a:t>
            </a:r>
          </a:p>
        </p:txBody>
      </p:sp>
      <p:sp>
        <p:nvSpPr>
          <p:cNvPr id="43012" name="Rectangle 3"/>
          <p:cNvSpPr>
            <a:spLocks noGrp="1" noChangeArrowheads="1"/>
          </p:cNvSpPr>
          <p:nvPr>
            <p:ph type="body" idx="1"/>
          </p:nvPr>
        </p:nvSpPr>
        <p:spPr>
          <a:xfrm>
            <a:off x="6076881" y="1531060"/>
            <a:ext cx="3035300" cy="4525962"/>
          </a:xfrm>
        </p:spPr>
        <p:txBody>
          <a:bodyPr/>
          <a:lstStyle/>
          <a:p>
            <a:pPr eaLnBrk="1" hangingPunct="1"/>
            <a:endParaRPr lang="en-US" altLang="en-US" sz="2400" dirty="0"/>
          </a:p>
        </p:txBody>
      </p:sp>
      <p:sp>
        <p:nvSpPr>
          <p:cNvPr id="43013" name="Line 68"/>
          <p:cNvSpPr>
            <a:spLocks noChangeShapeType="1"/>
          </p:cNvSpPr>
          <p:nvPr/>
        </p:nvSpPr>
        <p:spPr bwMode="auto">
          <a:xfrm>
            <a:off x="641282"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14" name="Line 69"/>
          <p:cNvSpPr>
            <a:spLocks noChangeShapeType="1"/>
          </p:cNvSpPr>
          <p:nvPr/>
        </p:nvSpPr>
        <p:spPr bwMode="auto">
          <a:xfrm>
            <a:off x="1073082"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15" name="Line 70"/>
          <p:cNvSpPr>
            <a:spLocks noChangeShapeType="1"/>
          </p:cNvSpPr>
          <p:nvPr/>
        </p:nvSpPr>
        <p:spPr bwMode="auto">
          <a:xfrm>
            <a:off x="1504882"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16" name="Line 71"/>
          <p:cNvSpPr>
            <a:spLocks noChangeShapeType="1"/>
          </p:cNvSpPr>
          <p:nvPr/>
        </p:nvSpPr>
        <p:spPr bwMode="auto">
          <a:xfrm>
            <a:off x="1936682"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17" name="Line 72"/>
          <p:cNvSpPr>
            <a:spLocks noChangeShapeType="1"/>
          </p:cNvSpPr>
          <p:nvPr/>
        </p:nvSpPr>
        <p:spPr bwMode="auto">
          <a:xfrm>
            <a:off x="2370070"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18" name="Line 73"/>
          <p:cNvSpPr>
            <a:spLocks noChangeShapeType="1"/>
          </p:cNvSpPr>
          <p:nvPr/>
        </p:nvSpPr>
        <p:spPr bwMode="auto">
          <a:xfrm>
            <a:off x="2801870"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19" name="Line 74"/>
          <p:cNvSpPr>
            <a:spLocks noChangeShapeType="1"/>
          </p:cNvSpPr>
          <p:nvPr/>
        </p:nvSpPr>
        <p:spPr bwMode="auto">
          <a:xfrm>
            <a:off x="3233670"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0" name="Line 75"/>
          <p:cNvSpPr>
            <a:spLocks noChangeShapeType="1"/>
          </p:cNvSpPr>
          <p:nvPr/>
        </p:nvSpPr>
        <p:spPr bwMode="auto">
          <a:xfrm>
            <a:off x="3665470"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1" name="Line 76"/>
          <p:cNvSpPr>
            <a:spLocks noChangeShapeType="1"/>
          </p:cNvSpPr>
          <p:nvPr/>
        </p:nvSpPr>
        <p:spPr bwMode="auto">
          <a:xfrm>
            <a:off x="4097270"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2" name="Line 77"/>
          <p:cNvSpPr>
            <a:spLocks noChangeShapeType="1"/>
          </p:cNvSpPr>
          <p:nvPr/>
        </p:nvSpPr>
        <p:spPr bwMode="auto">
          <a:xfrm>
            <a:off x="4529070"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3" name="Line 78"/>
          <p:cNvSpPr>
            <a:spLocks noChangeShapeType="1"/>
          </p:cNvSpPr>
          <p:nvPr/>
        </p:nvSpPr>
        <p:spPr bwMode="auto">
          <a:xfrm>
            <a:off x="4960870"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4" name="Line 79"/>
          <p:cNvSpPr>
            <a:spLocks noChangeShapeType="1"/>
          </p:cNvSpPr>
          <p:nvPr/>
        </p:nvSpPr>
        <p:spPr bwMode="auto">
          <a:xfrm>
            <a:off x="5392670" y="1229502"/>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5" name="Line 80"/>
          <p:cNvSpPr>
            <a:spLocks noChangeShapeType="1"/>
          </p:cNvSpPr>
          <p:nvPr/>
        </p:nvSpPr>
        <p:spPr bwMode="auto">
          <a:xfrm>
            <a:off x="352357" y="1445402"/>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6" name="Line 81"/>
          <p:cNvSpPr>
            <a:spLocks noChangeShapeType="1"/>
          </p:cNvSpPr>
          <p:nvPr/>
        </p:nvSpPr>
        <p:spPr bwMode="auto">
          <a:xfrm>
            <a:off x="352357" y="1877202"/>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7" name="Line 82"/>
          <p:cNvSpPr>
            <a:spLocks noChangeShapeType="1"/>
          </p:cNvSpPr>
          <p:nvPr/>
        </p:nvSpPr>
        <p:spPr bwMode="auto">
          <a:xfrm>
            <a:off x="352357" y="2309002"/>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8" name="Line 83"/>
          <p:cNvSpPr>
            <a:spLocks noChangeShapeType="1"/>
          </p:cNvSpPr>
          <p:nvPr/>
        </p:nvSpPr>
        <p:spPr bwMode="auto">
          <a:xfrm>
            <a:off x="352357" y="2740802"/>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29" name="Line 84"/>
          <p:cNvSpPr>
            <a:spLocks noChangeShapeType="1"/>
          </p:cNvSpPr>
          <p:nvPr/>
        </p:nvSpPr>
        <p:spPr bwMode="auto">
          <a:xfrm>
            <a:off x="352357" y="3174189"/>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0" name="Line 85"/>
          <p:cNvSpPr>
            <a:spLocks noChangeShapeType="1"/>
          </p:cNvSpPr>
          <p:nvPr/>
        </p:nvSpPr>
        <p:spPr bwMode="auto">
          <a:xfrm>
            <a:off x="352357" y="3605989"/>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1" name="Line 86"/>
          <p:cNvSpPr>
            <a:spLocks noChangeShapeType="1"/>
          </p:cNvSpPr>
          <p:nvPr/>
        </p:nvSpPr>
        <p:spPr bwMode="auto">
          <a:xfrm>
            <a:off x="352357" y="4037789"/>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2" name="Line 87"/>
          <p:cNvSpPr>
            <a:spLocks noChangeShapeType="1"/>
          </p:cNvSpPr>
          <p:nvPr/>
        </p:nvSpPr>
        <p:spPr bwMode="auto">
          <a:xfrm>
            <a:off x="352357" y="4469589"/>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3" name="Line 88"/>
          <p:cNvSpPr>
            <a:spLocks noChangeShapeType="1"/>
          </p:cNvSpPr>
          <p:nvPr/>
        </p:nvSpPr>
        <p:spPr bwMode="auto">
          <a:xfrm>
            <a:off x="352357" y="4901389"/>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4" name="Line 89"/>
          <p:cNvSpPr>
            <a:spLocks noChangeShapeType="1"/>
          </p:cNvSpPr>
          <p:nvPr/>
        </p:nvSpPr>
        <p:spPr bwMode="auto">
          <a:xfrm>
            <a:off x="352357" y="5333189"/>
            <a:ext cx="5292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712038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FFB63-44F0-A448-B608-711A736A84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E48469-FABC-9649-923E-39E1FC0C35A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A0637DA6-70FF-AC40-8643-C6A4780D15F2}"/>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1B7C800C-8C77-3042-98A3-E368869A1C42}"/>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09EE1680-DAEC-C642-BECA-A3EB679E5872}"/>
              </a:ext>
            </a:extLst>
          </p:cNvPr>
          <p:cNvSpPr>
            <a:spLocks noGrp="1"/>
          </p:cNvSpPr>
          <p:nvPr>
            <p:ph type="sldNum" sz="quarter" idx="12"/>
          </p:nvPr>
        </p:nvSpPr>
        <p:spPr/>
        <p:txBody>
          <a:bodyPr/>
          <a:lstStyle/>
          <a:p>
            <a:fld id="{3F6033A4-AAEB-C843-9C5C-FB5D4458FC3F}" type="slidenum">
              <a:rPr lang="en-US" smtClean="0"/>
              <a:pPr/>
              <a:t>39</a:t>
            </a:fld>
            <a:endParaRPr lang="en-US"/>
          </a:p>
        </p:txBody>
      </p:sp>
      <p:pic>
        <p:nvPicPr>
          <p:cNvPr id="7" name="Picture 6">
            <a:extLst>
              <a:ext uri="{FF2B5EF4-FFF2-40B4-BE49-F238E27FC236}">
                <a16:creationId xmlns:a16="http://schemas.microsoft.com/office/drawing/2014/main" id="{D9844843-B626-0542-AE93-27A1AFC144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366" y="965741"/>
            <a:ext cx="6299200" cy="4673600"/>
          </a:xfrm>
          <a:prstGeom prst="rect">
            <a:avLst/>
          </a:prstGeom>
        </p:spPr>
      </p:pic>
    </p:spTree>
    <p:extLst>
      <p:ext uri="{BB962C8B-B14F-4D97-AF65-F5344CB8AC3E}">
        <p14:creationId xmlns:p14="http://schemas.microsoft.com/office/powerpoint/2010/main" val="2914824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187C5-C1B3-2646-AAF1-FB50763D1FB4}"/>
              </a:ext>
            </a:extLst>
          </p:cNvPr>
          <p:cNvSpPr>
            <a:spLocks noGrp="1"/>
          </p:cNvSpPr>
          <p:nvPr>
            <p:ph type="title"/>
          </p:nvPr>
        </p:nvSpPr>
        <p:spPr/>
        <p:txBody>
          <a:bodyPr/>
          <a:lstStyle/>
          <a:p>
            <a:r>
              <a:rPr lang="en-US" dirty="0"/>
              <a:t>Routing’s requirement set</a:t>
            </a:r>
          </a:p>
        </p:txBody>
      </p:sp>
      <p:sp>
        <p:nvSpPr>
          <p:cNvPr id="3" name="Content Placeholder 2">
            <a:extLst>
              <a:ext uri="{FF2B5EF4-FFF2-40B4-BE49-F238E27FC236}">
                <a16:creationId xmlns:a16="http://schemas.microsoft.com/office/drawing/2014/main" id="{B0E88E1D-188A-0F4C-93DF-84752559BA19}"/>
              </a:ext>
            </a:extLst>
          </p:cNvPr>
          <p:cNvSpPr>
            <a:spLocks noGrp="1"/>
          </p:cNvSpPr>
          <p:nvPr>
            <p:ph idx="1"/>
          </p:nvPr>
        </p:nvSpPr>
        <p:spPr/>
        <p:txBody>
          <a:bodyPr/>
          <a:lstStyle/>
          <a:p>
            <a:pPr marL="0" indent="0"/>
            <a:endParaRPr lang="en-US" dirty="0"/>
          </a:p>
        </p:txBody>
      </p:sp>
      <p:sp>
        <p:nvSpPr>
          <p:cNvPr id="4" name="Date Placeholder 3">
            <a:extLst>
              <a:ext uri="{FF2B5EF4-FFF2-40B4-BE49-F238E27FC236}">
                <a16:creationId xmlns:a16="http://schemas.microsoft.com/office/drawing/2014/main" id="{946D6933-64E2-4A46-8566-AB15DA4C5FE1}"/>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91E7A221-1B35-0C4F-9929-968AF0CCE7EE}"/>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442CD185-E94B-4D48-A92B-C8B4FDF692AB}"/>
              </a:ext>
            </a:extLst>
          </p:cNvPr>
          <p:cNvSpPr>
            <a:spLocks noGrp="1"/>
          </p:cNvSpPr>
          <p:nvPr>
            <p:ph type="sldNum" sz="quarter" idx="12"/>
          </p:nvPr>
        </p:nvSpPr>
        <p:spPr/>
        <p:txBody>
          <a:bodyPr/>
          <a:lstStyle/>
          <a:p>
            <a:fld id="{3F6033A4-AAEB-C843-9C5C-FB5D4458FC3F}" type="slidenum">
              <a:rPr lang="en-US" smtClean="0"/>
              <a:pPr/>
              <a:t>4</a:t>
            </a:fld>
            <a:endParaRPr lang="en-US"/>
          </a:p>
        </p:txBody>
      </p:sp>
      <p:graphicFrame>
        <p:nvGraphicFramePr>
          <p:cNvPr id="7" name="Table 6">
            <a:extLst>
              <a:ext uri="{FF2B5EF4-FFF2-40B4-BE49-F238E27FC236}">
                <a16:creationId xmlns:a16="http://schemas.microsoft.com/office/drawing/2014/main" id="{B74AC74D-10D4-3947-A3E7-55933E93C788}"/>
              </a:ext>
            </a:extLst>
          </p:cNvPr>
          <p:cNvGraphicFramePr>
            <a:graphicFrameLocks noGrp="1"/>
          </p:cNvGraphicFramePr>
          <p:nvPr>
            <p:extLst>
              <p:ext uri="{D42A27DB-BD31-4B8C-83A1-F6EECF244321}">
                <p14:modId xmlns:p14="http://schemas.microsoft.com/office/powerpoint/2010/main" val="1404235852"/>
              </p:ext>
            </p:extLst>
          </p:nvPr>
        </p:nvGraphicFramePr>
        <p:xfrm>
          <a:off x="457200" y="1119187"/>
          <a:ext cx="8458200" cy="4250872"/>
        </p:xfrm>
        <a:graphic>
          <a:graphicData uri="http://schemas.openxmlformats.org/drawingml/2006/table">
            <a:tbl>
              <a:tblPr firstRow="1" bandRow="1">
                <a:tableStyleId>{5C22544A-7EE6-4342-B048-85BDC9FD1C3A}</a:tableStyleId>
              </a:tblPr>
              <a:tblGrid>
                <a:gridCol w="5233426">
                  <a:extLst>
                    <a:ext uri="{9D8B030D-6E8A-4147-A177-3AD203B41FA5}">
                      <a16:colId xmlns:a16="http://schemas.microsoft.com/office/drawing/2014/main" val="1005885740"/>
                    </a:ext>
                  </a:extLst>
                </a:gridCol>
                <a:gridCol w="3224774">
                  <a:extLst>
                    <a:ext uri="{9D8B030D-6E8A-4147-A177-3AD203B41FA5}">
                      <a16:colId xmlns:a16="http://schemas.microsoft.com/office/drawing/2014/main" val="4027754789"/>
                    </a:ext>
                  </a:extLst>
                </a:gridCol>
              </a:tblGrid>
              <a:tr h="531359">
                <a:tc>
                  <a:txBody>
                    <a:bodyPr/>
                    <a:lstStyle/>
                    <a:p>
                      <a:r>
                        <a:rPr lang="en-US" dirty="0"/>
                        <a:t>Features</a:t>
                      </a:r>
                    </a:p>
                  </a:txBody>
                  <a:tcPr/>
                </a:tc>
                <a:tc>
                  <a:txBody>
                    <a:bodyPr/>
                    <a:lstStyle/>
                    <a:p>
                      <a:r>
                        <a:rPr lang="en-US" dirty="0"/>
                        <a:t>Comments</a:t>
                      </a:r>
                    </a:p>
                  </a:txBody>
                  <a:tcPr/>
                </a:tc>
                <a:extLst>
                  <a:ext uri="{0D108BD9-81ED-4DB2-BD59-A6C34878D82A}">
                    <a16:rowId xmlns:a16="http://schemas.microsoft.com/office/drawing/2014/main" val="1174556822"/>
                  </a:ext>
                </a:extLst>
              </a:tr>
              <a:tr h="53135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Consider all detail of road network, turns</a:t>
                      </a:r>
                    </a:p>
                  </a:txBody>
                  <a:tcPr/>
                </a:tc>
                <a:tc>
                  <a:txBody>
                    <a:bodyPr/>
                    <a:lstStyle/>
                    <a:p>
                      <a:endParaRPr lang="en-US" dirty="0"/>
                    </a:p>
                  </a:txBody>
                  <a:tcPr/>
                </a:tc>
                <a:extLst>
                  <a:ext uri="{0D108BD9-81ED-4DB2-BD59-A6C34878D82A}">
                    <a16:rowId xmlns:a16="http://schemas.microsoft.com/office/drawing/2014/main" val="1086652974"/>
                  </a:ext>
                </a:extLst>
              </a:tr>
              <a:tr h="53135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Different Metrix(cost function)</a:t>
                      </a:r>
                    </a:p>
                  </a:txBody>
                  <a:tcPr/>
                </a:tc>
                <a:tc>
                  <a:txBody>
                    <a:bodyPr/>
                    <a:lstStyle/>
                    <a:p>
                      <a:endParaRPr lang="en-US" dirty="0"/>
                    </a:p>
                  </a:txBody>
                  <a:tcPr/>
                </a:tc>
                <a:extLst>
                  <a:ext uri="{0D108BD9-81ED-4DB2-BD59-A6C34878D82A}">
                    <a16:rowId xmlns:a16="http://schemas.microsoft.com/office/drawing/2014/main" val="3311524753"/>
                  </a:ext>
                </a:extLst>
              </a:tr>
              <a:tr h="53135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Dynamic information(live traffic)</a:t>
                      </a:r>
                    </a:p>
                  </a:txBody>
                  <a:tcPr/>
                </a:tc>
                <a:tc>
                  <a:txBody>
                    <a:bodyPr/>
                    <a:lstStyle/>
                    <a:p>
                      <a:endParaRPr lang="en-US" dirty="0"/>
                    </a:p>
                  </a:txBody>
                  <a:tcPr/>
                </a:tc>
                <a:extLst>
                  <a:ext uri="{0D108BD9-81ED-4DB2-BD59-A6C34878D82A}">
                    <a16:rowId xmlns:a16="http://schemas.microsoft.com/office/drawing/2014/main" val="2700679662"/>
                  </a:ext>
                </a:extLst>
              </a:tr>
              <a:tr h="53135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Traffic jam, user information</a:t>
                      </a:r>
                    </a:p>
                  </a:txBody>
                  <a:tcPr/>
                </a:tc>
                <a:tc>
                  <a:txBody>
                    <a:bodyPr/>
                    <a:lstStyle/>
                    <a:p>
                      <a:endParaRPr lang="en-US"/>
                    </a:p>
                  </a:txBody>
                  <a:tcPr/>
                </a:tc>
                <a:extLst>
                  <a:ext uri="{0D108BD9-81ED-4DB2-BD59-A6C34878D82A}">
                    <a16:rowId xmlns:a16="http://schemas.microsoft.com/office/drawing/2014/main" val="4136099404"/>
                  </a:ext>
                </a:extLst>
              </a:tr>
              <a:tr h="531359">
                <a:tc>
                  <a:txBody>
                    <a:bodyPr/>
                    <a:lstStyle/>
                    <a:p>
                      <a:r>
                        <a:rPr lang="en-US" dirty="0"/>
                        <a:t>Performance</a:t>
                      </a:r>
                    </a:p>
                  </a:txBody>
                  <a:tcPr/>
                </a:tc>
                <a:tc>
                  <a:txBody>
                    <a:bodyPr/>
                    <a:lstStyle/>
                    <a:p>
                      <a:endParaRPr lang="en-US" dirty="0"/>
                    </a:p>
                  </a:txBody>
                  <a:tcPr/>
                </a:tc>
                <a:extLst>
                  <a:ext uri="{0D108BD9-81ED-4DB2-BD59-A6C34878D82A}">
                    <a16:rowId xmlns:a16="http://schemas.microsoft.com/office/drawing/2014/main" val="2374655295"/>
                  </a:ext>
                </a:extLst>
              </a:tr>
              <a:tr h="531359">
                <a:tc>
                  <a:txBody>
                    <a:bodyPr/>
                    <a:lstStyle/>
                    <a:p>
                      <a:r>
                        <a:rPr lang="en-US" dirty="0"/>
                        <a:t>Preprocessing</a:t>
                      </a:r>
                    </a:p>
                  </a:txBody>
                  <a:tcPr/>
                </a:tc>
                <a:tc>
                  <a:txBody>
                    <a:bodyPr/>
                    <a:lstStyle/>
                    <a:p>
                      <a:endParaRPr lang="en-US" dirty="0"/>
                    </a:p>
                  </a:txBody>
                  <a:tcPr/>
                </a:tc>
                <a:extLst>
                  <a:ext uri="{0D108BD9-81ED-4DB2-BD59-A6C34878D82A}">
                    <a16:rowId xmlns:a16="http://schemas.microsoft.com/office/drawing/2014/main" val="2336219837"/>
                  </a:ext>
                </a:extLst>
              </a:tr>
              <a:tr h="53135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Mathematical correct</a:t>
                      </a:r>
                    </a:p>
                  </a:txBody>
                  <a:tcPr/>
                </a:tc>
                <a:tc>
                  <a:txBody>
                    <a:bodyPr/>
                    <a:lstStyle/>
                    <a:p>
                      <a:endParaRPr lang="en-US" dirty="0"/>
                    </a:p>
                  </a:txBody>
                  <a:tcPr/>
                </a:tc>
                <a:extLst>
                  <a:ext uri="{0D108BD9-81ED-4DB2-BD59-A6C34878D82A}">
                    <a16:rowId xmlns:a16="http://schemas.microsoft.com/office/drawing/2014/main" val="868293688"/>
                  </a:ext>
                </a:extLst>
              </a:tr>
            </a:tbl>
          </a:graphicData>
        </a:graphic>
      </p:graphicFrame>
    </p:spTree>
    <p:extLst>
      <p:ext uri="{BB962C8B-B14F-4D97-AF65-F5344CB8AC3E}">
        <p14:creationId xmlns:p14="http://schemas.microsoft.com/office/powerpoint/2010/main" val="1686954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2CC0A-DD27-F246-B71C-787AB47D9290}"/>
              </a:ext>
            </a:extLst>
          </p:cNvPr>
          <p:cNvSpPr>
            <a:spLocks noGrp="1"/>
          </p:cNvSpPr>
          <p:nvPr>
            <p:ph type="title"/>
          </p:nvPr>
        </p:nvSpPr>
        <p:spPr/>
        <p:txBody>
          <a:bodyPr/>
          <a:lstStyle/>
          <a:p>
            <a:r>
              <a:rPr lang="en-US" dirty="0"/>
              <a:t>CRP</a:t>
            </a:r>
          </a:p>
        </p:txBody>
      </p:sp>
      <p:sp>
        <p:nvSpPr>
          <p:cNvPr id="3" name="Content Placeholder 2">
            <a:extLst>
              <a:ext uri="{FF2B5EF4-FFF2-40B4-BE49-F238E27FC236}">
                <a16:creationId xmlns:a16="http://schemas.microsoft.com/office/drawing/2014/main" id="{DD50EA13-3CE7-EF47-806D-D16548E06B04}"/>
              </a:ext>
            </a:extLst>
          </p:cNvPr>
          <p:cNvSpPr>
            <a:spLocks noGrp="1"/>
          </p:cNvSpPr>
          <p:nvPr>
            <p:ph idx="1"/>
          </p:nvPr>
        </p:nvSpPr>
        <p:spPr>
          <a:xfrm>
            <a:off x="546100" y="1099343"/>
            <a:ext cx="8597900" cy="5046663"/>
          </a:xfrm>
        </p:spPr>
        <p:txBody>
          <a:bodyPr/>
          <a:lstStyle/>
          <a:p>
            <a:r>
              <a:rPr lang="en-US" dirty="0"/>
              <a:t>Step 1: metric independent preprocessing</a:t>
            </a:r>
          </a:p>
          <a:p>
            <a:r>
              <a:rPr lang="en-US" dirty="0"/>
              <a:t>             Graph partition, preprocessing, hours</a:t>
            </a:r>
          </a:p>
        </p:txBody>
      </p:sp>
      <p:sp>
        <p:nvSpPr>
          <p:cNvPr id="4" name="Date Placeholder 3">
            <a:extLst>
              <a:ext uri="{FF2B5EF4-FFF2-40B4-BE49-F238E27FC236}">
                <a16:creationId xmlns:a16="http://schemas.microsoft.com/office/drawing/2014/main" id="{A4EAC5D1-E902-224F-B6E2-6B676A95809C}"/>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EFB51BAB-4EB0-394D-8628-8A4B4A276CFC}"/>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C41E7F8D-C9A0-9843-9B52-7D6F8E167C52}"/>
              </a:ext>
            </a:extLst>
          </p:cNvPr>
          <p:cNvSpPr>
            <a:spLocks noGrp="1"/>
          </p:cNvSpPr>
          <p:nvPr>
            <p:ph type="sldNum" sz="quarter" idx="12"/>
          </p:nvPr>
        </p:nvSpPr>
        <p:spPr/>
        <p:txBody>
          <a:bodyPr/>
          <a:lstStyle/>
          <a:p>
            <a:fld id="{3F6033A4-AAEB-C843-9C5C-FB5D4458FC3F}" type="slidenum">
              <a:rPr lang="en-US" smtClean="0"/>
              <a:pPr/>
              <a:t>40</a:t>
            </a:fld>
            <a:endParaRPr lang="en-US"/>
          </a:p>
        </p:txBody>
      </p:sp>
      <p:pic>
        <p:nvPicPr>
          <p:cNvPr id="8" name="Picture 7">
            <a:extLst>
              <a:ext uri="{FF2B5EF4-FFF2-40B4-BE49-F238E27FC236}">
                <a16:creationId xmlns:a16="http://schemas.microsoft.com/office/drawing/2014/main" id="{7A4C6484-3BDB-4C49-B21F-93F1A2A56E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32198" y="2000146"/>
            <a:ext cx="5993635" cy="4721329"/>
          </a:xfrm>
          <a:prstGeom prst="rect">
            <a:avLst/>
          </a:prstGeom>
        </p:spPr>
      </p:pic>
    </p:spTree>
    <p:extLst>
      <p:ext uri="{BB962C8B-B14F-4D97-AF65-F5344CB8AC3E}">
        <p14:creationId xmlns:p14="http://schemas.microsoft.com/office/powerpoint/2010/main" val="383136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A675B-5114-FA4E-8F4E-664FADFCB4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D6E57F-F483-2A44-9F90-2A0DFB3065F2}"/>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FBE807F-E087-C54F-88D4-AE60C464AFF1}"/>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7534A7D7-5B8F-AE42-8CD2-77C45DF387E1}"/>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3F8B893C-C458-9747-8282-A3B946FB49CC}"/>
              </a:ext>
            </a:extLst>
          </p:cNvPr>
          <p:cNvSpPr>
            <a:spLocks noGrp="1"/>
          </p:cNvSpPr>
          <p:nvPr>
            <p:ph type="sldNum" sz="quarter" idx="12"/>
          </p:nvPr>
        </p:nvSpPr>
        <p:spPr/>
        <p:txBody>
          <a:bodyPr/>
          <a:lstStyle/>
          <a:p>
            <a:fld id="{3F6033A4-AAEB-C843-9C5C-FB5D4458FC3F}" type="slidenum">
              <a:rPr lang="en-US" smtClean="0"/>
              <a:pPr/>
              <a:t>41</a:t>
            </a:fld>
            <a:endParaRPr lang="en-US"/>
          </a:p>
        </p:txBody>
      </p:sp>
      <p:pic>
        <p:nvPicPr>
          <p:cNvPr id="7" name="Picture 6">
            <a:extLst>
              <a:ext uri="{FF2B5EF4-FFF2-40B4-BE49-F238E27FC236}">
                <a16:creationId xmlns:a16="http://schemas.microsoft.com/office/drawing/2014/main" id="{20AFC3E2-E950-3145-A3A5-94A62D5897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23443" y="274638"/>
            <a:ext cx="4076700" cy="2819400"/>
          </a:xfrm>
          <a:prstGeom prst="rect">
            <a:avLst/>
          </a:prstGeom>
        </p:spPr>
      </p:pic>
      <p:pic>
        <p:nvPicPr>
          <p:cNvPr id="8" name="Picture 7">
            <a:extLst>
              <a:ext uri="{FF2B5EF4-FFF2-40B4-BE49-F238E27FC236}">
                <a16:creationId xmlns:a16="http://schemas.microsoft.com/office/drawing/2014/main" id="{2A4E8CAC-522D-5147-9B7F-E2B0B0526F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1884" y="2939393"/>
            <a:ext cx="8661400" cy="2997200"/>
          </a:xfrm>
          <a:prstGeom prst="rect">
            <a:avLst/>
          </a:prstGeom>
        </p:spPr>
      </p:pic>
    </p:spTree>
    <p:extLst>
      <p:ext uri="{BB962C8B-B14F-4D97-AF65-F5344CB8AC3E}">
        <p14:creationId xmlns:p14="http://schemas.microsoft.com/office/powerpoint/2010/main" val="25482824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2CC0A-DD27-F246-B71C-787AB47D9290}"/>
              </a:ext>
            </a:extLst>
          </p:cNvPr>
          <p:cNvSpPr>
            <a:spLocks noGrp="1"/>
          </p:cNvSpPr>
          <p:nvPr>
            <p:ph type="title"/>
          </p:nvPr>
        </p:nvSpPr>
        <p:spPr/>
        <p:txBody>
          <a:bodyPr/>
          <a:lstStyle/>
          <a:p>
            <a:r>
              <a:rPr lang="en-US" dirty="0"/>
              <a:t>CRP</a:t>
            </a:r>
          </a:p>
        </p:txBody>
      </p:sp>
      <p:sp>
        <p:nvSpPr>
          <p:cNvPr id="3" name="Content Placeholder 2">
            <a:extLst>
              <a:ext uri="{FF2B5EF4-FFF2-40B4-BE49-F238E27FC236}">
                <a16:creationId xmlns:a16="http://schemas.microsoft.com/office/drawing/2014/main" id="{DD50EA13-3CE7-EF47-806D-D16548E06B04}"/>
              </a:ext>
            </a:extLst>
          </p:cNvPr>
          <p:cNvSpPr>
            <a:spLocks noGrp="1"/>
          </p:cNvSpPr>
          <p:nvPr>
            <p:ph idx="1"/>
          </p:nvPr>
        </p:nvSpPr>
        <p:spPr/>
        <p:txBody>
          <a:bodyPr/>
          <a:lstStyle/>
          <a:p>
            <a:r>
              <a:rPr lang="en-US" dirty="0"/>
              <a:t>Step 1: metric independent preprocessing</a:t>
            </a:r>
          </a:p>
          <a:p>
            <a:r>
              <a:rPr lang="en-US" dirty="0"/>
              <a:t>             Graph partition, preprocessing, hours</a:t>
            </a:r>
          </a:p>
          <a:p>
            <a:r>
              <a:rPr lang="en-US" dirty="0"/>
              <a:t>Step 2: Customization</a:t>
            </a:r>
          </a:p>
          <a:p>
            <a:r>
              <a:rPr lang="en-US" dirty="0"/>
              <a:t>             Apply dynamic information with cost model, each round of traffic update, seconds</a:t>
            </a:r>
          </a:p>
          <a:p>
            <a:r>
              <a:rPr lang="en-US" dirty="0"/>
              <a:t>             Hide all complexity of navigation graph for routing algorithm</a:t>
            </a:r>
          </a:p>
        </p:txBody>
      </p:sp>
      <p:sp>
        <p:nvSpPr>
          <p:cNvPr id="4" name="Date Placeholder 3">
            <a:extLst>
              <a:ext uri="{FF2B5EF4-FFF2-40B4-BE49-F238E27FC236}">
                <a16:creationId xmlns:a16="http://schemas.microsoft.com/office/drawing/2014/main" id="{A4EAC5D1-E902-224F-B6E2-6B676A95809C}"/>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EFB51BAB-4EB0-394D-8628-8A4B4A276CFC}"/>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C41E7F8D-C9A0-9843-9B52-7D6F8E167C52}"/>
              </a:ext>
            </a:extLst>
          </p:cNvPr>
          <p:cNvSpPr>
            <a:spLocks noGrp="1"/>
          </p:cNvSpPr>
          <p:nvPr>
            <p:ph type="sldNum" sz="quarter" idx="12"/>
          </p:nvPr>
        </p:nvSpPr>
        <p:spPr/>
        <p:txBody>
          <a:bodyPr/>
          <a:lstStyle/>
          <a:p>
            <a:fld id="{3F6033A4-AAEB-C843-9C5C-FB5D4458FC3F}" type="slidenum">
              <a:rPr lang="en-US" smtClean="0"/>
              <a:pPr/>
              <a:t>42</a:t>
            </a:fld>
            <a:endParaRPr lang="en-US"/>
          </a:p>
        </p:txBody>
      </p:sp>
    </p:spTree>
    <p:extLst>
      <p:ext uri="{BB962C8B-B14F-4D97-AF65-F5344CB8AC3E}">
        <p14:creationId xmlns:p14="http://schemas.microsoft.com/office/powerpoint/2010/main" val="2145545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2CC0A-DD27-F246-B71C-787AB47D9290}"/>
              </a:ext>
            </a:extLst>
          </p:cNvPr>
          <p:cNvSpPr>
            <a:spLocks noGrp="1"/>
          </p:cNvSpPr>
          <p:nvPr>
            <p:ph type="title"/>
          </p:nvPr>
        </p:nvSpPr>
        <p:spPr/>
        <p:txBody>
          <a:bodyPr/>
          <a:lstStyle/>
          <a:p>
            <a:r>
              <a:rPr lang="en-US" dirty="0"/>
              <a:t>CRP</a:t>
            </a:r>
          </a:p>
        </p:txBody>
      </p:sp>
      <p:sp>
        <p:nvSpPr>
          <p:cNvPr id="3" name="Content Placeholder 2">
            <a:extLst>
              <a:ext uri="{FF2B5EF4-FFF2-40B4-BE49-F238E27FC236}">
                <a16:creationId xmlns:a16="http://schemas.microsoft.com/office/drawing/2014/main" id="{DD50EA13-3CE7-EF47-806D-D16548E06B04}"/>
              </a:ext>
            </a:extLst>
          </p:cNvPr>
          <p:cNvSpPr>
            <a:spLocks noGrp="1"/>
          </p:cNvSpPr>
          <p:nvPr>
            <p:ph idx="1"/>
          </p:nvPr>
        </p:nvSpPr>
        <p:spPr/>
        <p:txBody>
          <a:bodyPr/>
          <a:lstStyle/>
          <a:p>
            <a:r>
              <a:rPr lang="en-US" dirty="0"/>
              <a:t>Step 1: metric independent preprocessing</a:t>
            </a:r>
          </a:p>
          <a:p>
            <a:r>
              <a:rPr lang="en-US" dirty="0"/>
              <a:t>             Graph partition, preprocessing, hours</a:t>
            </a:r>
          </a:p>
          <a:p>
            <a:r>
              <a:rPr lang="en-US" dirty="0"/>
              <a:t>Step 2: Customization</a:t>
            </a:r>
          </a:p>
          <a:p>
            <a:r>
              <a:rPr lang="en-US" dirty="0"/>
              <a:t>              Apply dynamic information with cost model, each round of traffic update, seconds</a:t>
            </a:r>
          </a:p>
          <a:p>
            <a:r>
              <a:rPr lang="en-US" dirty="0"/>
              <a:t>Step 3: Query</a:t>
            </a:r>
          </a:p>
          <a:p>
            <a:r>
              <a:rPr lang="en-US" dirty="0"/>
              <a:t>              Real time, per request, </a:t>
            </a:r>
            <a:r>
              <a:rPr lang="en-US" dirty="0" err="1"/>
              <a:t>mili</a:t>
            </a:r>
            <a:r>
              <a:rPr lang="en-US" dirty="0"/>
              <a:t>-seconds</a:t>
            </a:r>
          </a:p>
        </p:txBody>
      </p:sp>
      <p:sp>
        <p:nvSpPr>
          <p:cNvPr id="4" name="Date Placeholder 3">
            <a:extLst>
              <a:ext uri="{FF2B5EF4-FFF2-40B4-BE49-F238E27FC236}">
                <a16:creationId xmlns:a16="http://schemas.microsoft.com/office/drawing/2014/main" id="{A4EAC5D1-E902-224F-B6E2-6B676A95809C}"/>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EFB51BAB-4EB0-394D-8628-8A4B4A276CFC}"/>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C41E7F8D-C9A0-9843-9B52-7D6F8E167C52}"/>
              </a:ext>
            </a:extLst>
          </p:cNvPr>
          <p:cNvSpPr>
            <a:spLocks noGrp="1"/>
          </p:cNvSpPr>
          <p:nvPr>
            <p:ph type="sldNum" sz="quarter" idx="12"/>
          </p:nvPr>
        </p:nvSpPr>
        <p:spPr/>
        <p:txBody>
          <a:bodyPr/>
          <a:lstStyle/>
          <a:p>
            <a:fld id="{3F6033A4-AAEB-C843-9C5C-FB5D4458FC3F}" type="slidenum">
              <a:rPr lang="en-US" smtClean="0"/>
              <a:pPr/>
              <a:t>43</a:t>
            </a:fld>
            <a:endParaRPr lang="en-US"/>
          </a:p>
        </p:txBody>
      </p:sp>
      <p:pic>
        <p:nvPicPr>
          <p:cNvPr id="7" name="Picture 6">
            <a:extLst>
              <a:ext uri="{FF2B5EF4-FFF2-40B4-BE49-F238E27FC236}">
                <a16:creationId xmlns:a16="http://schemas.microsoft.com/office/drawing/2014/main" id="{65C2453A-30C5-7546-8667-95A6ADF86A9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 y="4494541"/>
            <a:ext cx="8243359" cy="2448523"/>
          </a:xfrm>
          <a:prstGeom prst="rect">
            <a:avLst/>
          </a:prstGeom>
        </p:spPr>
      </p:pic>
    </p:spTree>
    <p:extLst>
      <p:ext uri="{BB962C8B-B14F-4D97-AF65-F5344CB8AC3E}">
        <p14:creationId xmlns:p14="http://schemas.microsoft.com/office/powerpoint/2010/main" val="197741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54A77-3049-7C4B-921B-74C5B802448D}"/>
              </a:ext>
            </a:extLst>
          </p:cNvPr>
          <p:cNvSpPr>
            <a:spLocks noGrp="1"/>
          </p:cNvSpPr>
          <p:nvPr>
            <p:ph type="title"/>
          </p:nvPr>
        </p:nvSpPr>
        <p:spPr/>
        <p:txBody>
          <a:bodyPr>
            <a:normAutofit/>
          </a:bodyPr>
          <a:lstStyle/>
          <a:p>
            <a:r>
              <a:rPr lang="en-US" dirty="0"/>
              <a:t>Key idea</a:t>
            </a:r>
          </a:p>
        </p:txBody>
      </p:sp>
      <p:sp>
        <p:nvSpPr>
          <p:cNvPr id="3" name="Content Placeholder 2">
            <a:extLst>
              <a:ext uri="{FF2B5EF4-FFF2-40B4-BE49-F238E27FC236}">
                <a16:creationId xmlns:a16="http://schemas.microsoft.com/office/drawing/2014/main" id="{A520EA11-5D00-8243-9FC8-53C0BC80B54E}"/>
              </a:ext>
            </a:extLst>
          </p:cNvPr>
          <p:cNvSpPr>
            <a:spLocks noGrp="1"/>
          </p:cNvSpPr>
          <p:nvPr>
            <p:ph idx="1"/>
          </p:nvPr>
        </p:nvSpPr>
        <p:spPr/>
        <p:txBody>
          <a:bodyPr/>
          <a:lstStyle/>
          <a:p>
            <a:pPr marL="0" indent="0"/>
            <a:r>
              <a:rPr lang="en-US" dirty="0">
                <a:highlight>
                  <a:srgbClr val="FFFF00"/>
                </a:highlight>
              </a:rPr>
              <a:t>Distinction between topological and metric properties of the network</a:t>
            </a:r>
          </a:p>
          <a:p>
            <a:pPr marL="0" indent="0"/>
            <a:r>
              <a:rPr lang="en-US" dirty="0"/>
              <a:t>      - The topology is the graph structure</a:t>
            </a:r>
          </a:p>
          <a:p>
            <a:pPr marL="0" indent="0"/>
            <a:r>
              <a:rPr lang="en-US" dirty="0"/>
              <a:t>      - Metric properties means actual cost and dynamic information</a:t>
            </a:r>
          </a:p>
        </p:txBody>
      </p:sp>
      <p:sp>
        <p:nvSpPr>
          <p:cNvPr id="4" name="Date Placeholder 3">
            <a:extLst>
              <a:ext uri="{FF2B5EF4-FFF2-40B4-BE49-F238E27FC236}">
                <a16:creationId xmlns:a16="http://schemas.microsoft.com/office/drawing/2014/main" id="{DA856943-5923-4B40-BC43-EB36BA9C8274}"/>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71665B19-6333-DE41-9B4B-B42FD53B80C8}"/>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7FD4E5D9-3899-944F-9BBC-24634B3627B0}"/>
              </a:ext>
            </a:extLst>
          </p:cNvPr>
          <p:cNvSpPr>
            <a:spLocks noGrp="1"/>
          </p:cNvSpPr>
          <p:nvPr>
            <p:ph type="sldNum" sz="quarter" idx="12"/>
          </p:nvPr>
        </p:nvSpPr>
        <p:spPr/>
        <p:txBody>
          <a:bodyPr/>
          <a:lstStyle/>
          <a:p>
            <a:fld id="{3F6033A4-AAEB-C843-9C5C-FB5D4458FC3F}" type="slidenum">
              <a:rPr lang="en-US" smtClean="0"/>
              <a:pPr/>
              <a:t>44</a:t>
            </a:fld>
            <a:endParaRPr lang="en-US"/>
          </a:p>
        </p:txBody>
      </p:sp>
    </p:spTree>
    <p:extLst>
      <p:ext uri="{BB962C8B-B14F-4D97-AF65-F5344CB8AC3E}">
        <p14:creationId xmlns:p14="http://schemas.microsoft.com/office/powerpoint/2010/main" val="3026196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187C5-C1B3-2646-AAF1-FB50763D1FB4}"/>
              </a:ext>
            </a:extLst>
          </p:cNvPr>
          <p:cNvSpPr>
            <a:spLocks noGrp="1"/>
          </p:cNvSpPr>
          <p:nvPr>
            <p:ph type="title"/>
          </p:nvPr>
        </p:nvSpPr>
        <p:spPr/>
        <p:txBody>
          <a:bodyPr/>
          <a:lstStyle/>
          <a:p>
            <a:r>
              <a:rPr lang="en-US" dirty="0"/>
              <a:t>Routing’s requirement</a:t>
            </a:r>
          </a:p>
        </p:txBody>
      </p:sp>
      <p:sp>
        <p:nvSpPr>
          <p:cNvPr id="3" name="Content Placeholder 2">
            <a:extLst>
              <a:ext uri="{FF2B5EF4-FFF2-40B4-BE49-F238E27FC236}">
                <a16:creationId xmlns:a16="http://schemas.microsoft.com/office/drawing/2014/main" id="{B0E88E1D-188A-0F4C-93DF-84752559BA19}"/>
              </a:ext>
            </a:extLst>
          </p:cNvPr>
          <p:cNvSpPr>
            <a:spLocks noGrp="1"/>
          </p:cNvSpPr>
          <p:nvPr>
            <p:ph idx="1"/>
          </p:nvPr>
        </p:nvSpPr>
        <p:spPr/>
        <p:txBody>
          <a:bodyPr/>
          <a:lstStyle/>
          <a:p>
            <a:pPr marL="0" indent="0"/>
            <a:endParaRPr lang="en-US" dirty="0"/>
          </a:p>
        </p:txBody>
      </p:sp>
      <p:sp>
        <p:nvSpPr>
          <p:cNvPr id="4" name="Date Placeholder 3">
            <a:extLst>
              <a:ext uri="{FF2B5EF4-FFF2-40B4-BE49-F238E27FC236}">
                <a16:creationId xmlns:a16="http://schemas.microsoft.com/office/drawing/2014/main" id="{946D6933-64E2-4A46-8566-AB15DA4C5FE1}"/>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91E7A221-1B35-0C4F-9929-968AF0CCE7EE}"/>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442CD185-E94B-4D48-A92B-C8B4FDF692AB}"/>
              </a:ext>
            </a:extLst>
          </p:cNvPr>
          <p:cNvSpPr>
            <a:spLocks noGrp="1"/>
          </p:cNvSpPr>
          <p:nvPr>
            <p:ph type="sldNum" sz="quarter" idx="12"/>
          </p:nvPr>
        </p:nvSpPr>
        <p:spPr/>
        <p:txBody>
          <a:bodyPr/>
          <a:lstStyle/>
          <a:p>
            <a:fld id="{3F6033A4-AAEB-C843-9C5C-FB5D4458FC3F}" type="slidenum">
              <a:rPr lang="en-US" smtClean="0"/>
              <a:pPr/>
              <a:t>45</a:t>
            </a:fld>
            <a:endParaRPr lang="en-US"/>
          </a:p>
        </p:txBody>
      </p:sp>
      <p:graphicFrame>
        <p:nvGraphicFramePr>
          <p:cNvPr id="7" name="Table 6">
            <a:extLst>
              <a:ext uri="{FF2B5EF4-FFF2-40B4-BE49-F238E27FC236}">
                <a16:creationId xmlns:a16="http://schemas.microsoft.com/office/drawing/2014/main" id="{B74AC74D-10D4-3947-A3E7-55933E93C788}"/>
              </a:ext>
            </a:extLst>
          </p:cNvPr>
          <p:cNvGraphicFramePr>
            <a:graphicFrameLocks noGrp="1"/>
          </p:cNvGraphicFramePr>
          <p:nvPr>
            <p:extLst>
              <p:ext uri="{D42A27DB-BD31-4B8C-83A1-F6EECF244321}">
                <p14:modId xmlns:p14="http://schemas.microsoft.com/office/powerpoint/2010/main" val="2839065982"/>
              </p:ext>
            </p:extLst>
          </p:nvPr>
        </p:nvGraphicFramePr>
        <p:xfrm>
          <a:off x="236049" y="828905"/>
          <a:ext cx="8597899" cy="5237840"/>
        </p:xfrm>
        <a:graphic>
          <a:graphicData uri="http://schemas.openxmlformats.org/drawingml/2006/table">
            <a:tbl>
              <a:tblPr firstRow="1" bandRow="1">
                <a:tableStyleId>{5C22544A-7EE6-4342-B048-85BDC9FD1C3A}</a:tableStyleId>
              </a:tblPr>
              <a:tblGrid>
                <a:gridCol w="5319863">
                  <a:extLst>
                    <a:ext uri="{9D8B030D-6E8A-4147-A177-3AD203B41FA5}">
                      <a16:colId xmlns:a16="http://schemas.microsoft.com/office/drawing/2014/main" val="1005885740"/>
                    </a:ext>
                  </a:extLst>
                </a:gridCol>
                <a:gridCol w="3278036">
                  <a:extLst>
                    <a:ext uri="{9D8B030D-6E8A-4147-A177-3AD203B41FA5}">
                      <a16:colId xmlns:a16="http://schemas.microsoft.com/office/drawing/2014/main" val="4027754789"/>
                    </a:ext>
                  </a:extLst>
                </a:gridCol>
              </a:tblGrid>
              <a:tr h="654730">
                <a:tc>
                  <a:txBody>
                    <a:bodyPr/>
                    <a:lstStyle/>
                    <a:p>
                      <a:r>
                        <a:rPr lang="en-US" dirty="0"/>
                        <a:t>Features</a:t>
                      </a:r>
                    </a:p>
                  </a:txBody>
                  <a:tcPr/>
                </a:tc>
                <a:tc>
                  <a:txBody>
                    <a:bodyPr/>
                    <a:lstStyle/>
                    <a:p>
                      <a:r>
                        <a:rPr lang="en-US" dirty="0"/>
                        <a:t>Comments</a:t>
                      </a:r>
                    </a:p>
                  </a:txBody>
                  <a:tcPr/>
                </a:tc>
                <a:extLst>
                  <a:ext uri="{0D108BD9-81ED-4DB2-BD59-A6C34878D82A}">
                    <a16:rowId xmlns:a16="http://schemas.microsoft.com/office/drawing/2014/main" val="1174556822"/>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Consider all detail of road network, turns</a:t>
                      </a:r>
                    </a:p>
                  </a:txBody>
                  <a:tcPr/>
                </a:tc>
                <a:tc>
                  <a:txBody>
                    <a:bodyPr/>
                    <a:lstStyle/>
                    <a:p>
                      <a:r>
                        <a:rPr lang="en-US" dirty="0"/>
                        <a:t>Yes</a:t>
                      </a:r>
                    </a:p>
                  </a:txBody>
                  <a:tcPr/>
                </a:tc>
                <a:extLst>
                  <a:ext uri="{0D108BD9-81ED-4DB2-BD59-A6C34878D82A}">
                    <a16:rowId xmlns:a16="http://schemas.microsoft.com/office/drawing/2014/main" val="1086652974"/>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Different Metrix(cost function)</a:t>
                      </a:r>
                    </a:p>
                  </a:txBody>
                  <a:tcPr/>
                </a:tc>
                <a:tc>
                  <a:txBody>
                    <a:bodyPr/>
                    <a:lstStyle/>
                    <a:p>
                      <a:r>
                        <a:rPr lang="en-US" dirty="0">
                          <a:solidFill>
                            <a:srgbClr val="00B050"/>
                          </a:solidFill>
                        </a:rPr>
                        <a:t>Yes</a:t>
                      </a:r>
                    </a:p>
                  </a:txBody>
                  <a:tcPr/>
                </a:tc>
                <a:extLst>
                  <a:ext uri="{0D108BD9-81ED-4DB2-BD59-A6C34878D82A}">
                    <a16:rowId xmlns:a16="http://schemas.microsoft.com/office/drawing/2014/main" val="3311524753"/>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Dynamic information(live traffic)</a:t>
                      </a:r>
                    </a:p>
                  </a:txBody>
                  <a:tcPr/>
                </a:tc>
                <a:tc>
                  <a:txBody>
                    <a:bodyPr/>
                    <a:lstStyle/>
                    <a:p>
                      <a:r>
                        <a:rPr lang="en-US" dirty="0">
                          <a:solidFill>
                            <a:srgbClr val="00B050"/>
                          </a:solidFill>
                        </a:rPr>
                        <a:t>Yes</a:t>
                      </a:r>
                    </a:p>
                  </a:txBody>
                  <a:tcPr/>
                </a:tc>
                <a:extLst>
                  <a:ext uri="{0D108BD9-81ED-4DB2-BD59-A6C34878D82A}">
                    <a16:rowId xmlns:a16="http://schemas.microsoft.com/office/drawing/2014/main" val="2700679662"/>
                  </a:ext>
                </a:extLst>
              </a:tr>
              <a:tr h="654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Traffic jam, user information</a:t>
                      </a:r>
                    </a:p>
                  </a:txBody>
                  <a:tcPr/>
                </a:tc>
                <a:tc>
                  <a:txBody>
                    <a:bodyPr/>
                    <a:lstStyle/>
                    <a:p>
                      <a:r>
                        <a:rPr lang="en-US" dirty="0"/>
                        <a:t>Yes</a:t>
                      </a:r>
                    </a:p>
                  </a:txBody>
                  <a:tcPr/>
                </a:tc>
                <a:extLst>
                  <a:ext uri="{0D108BD9-81ED-4DB2-BD59-A6C34878D82A}">
                    <a16:rowId xmlns:a16="http://schemas.microsoft.com/office/drawing/2014/main" val="4136099404"/>
                  </a:ext>
                </a:extLst>
              </a:tr>
              <a:tr h="654730">
                <a:tc>
                  <a:txBody>
                    <a:bodyPr/>
                    <a:lstStyle/>
                    <a:p>
                      <a:r>
                        <a:rPr lang="en-US" dirty="0"/>
                        <a:t>Performance</a:t>
                      </a:r>
                    </a:p>
                  </a:txBody>
                  <a:tcPr/>
                </a:tc>
                <a:tc>
                  <a:txBody>
                    <a:bodyPr/>
                    <a:lstStyle/>
                    <a:p>
                      <a:r>
                        <a:rPr lang="en-US" dirty="0">
                          <a:solidFill>
                            <a:srgbClr val="00B050"/>
                          </a:solidFill>
                        </a:rPr>
                        <a:t>Fast</a:t>
                      </a:r>
                    </a:p>
                  </a:txBody>
                  <a:tcPr/>
                </a:tc>
                <a:extLst>
                  <a:ext uri="{0D108BD9-81ED-4DB2-BD59-A6C34878D82A}">
                    <a16:rowId xmlns:a16="http://schemas.microsoft.com/office/drawing/2014/main" val="2374655295"/>
                  </a:ext>
                </a:extLst>
              </a:tr>
              <a:tr h="654730">
                <a:tc>
                  <a:txBody>
                    <a:bodyPr/>
                    <a:lstStyle/>
                    <a:p>
                      <a:r>
                        <a:rPr lang="en-US" dirty="0"/>
                        <a:t>Preprocessing</a:t>
                      </a:r>
                    </a:p>
                  </a:txBody>
                  <a:tcPr/>
                </a:tc>
                <a:tc>
                  <a:txBody>
                    <a:bodyPr/>
                    <a:lstStyle/>
                    <a:p>
                      <a:r>
                        <a:rPr lang="en-US" dirty="0">
                          <a:solidFill>
                            <a:srgbClr val="00B050"/>
                          </a:solidFill>
                        </a:rPr>
                        <a:t>OK</a:t>
                      </a:r>
                    </a:p>
                  </a:txBody>
                  <a:tcPr/>
                </a:tc>
                <a:extLst>
                  <a:ext uri="{0D108BD9-81ED-4DB2-BD59-A6C34878D82A}">
                    <a16:rowId xmlns:a16="http://schemas.microsoft.com/office/drawing/2014/main" val="1154825793"/>
                  </a:ext>
                </a:extLst>
              </a:tr>
              <a:tr h="654730">
                <a:tc>
                  <a:txBody>
                    <a:bodyPr/>
                    <a:lstStyle/>
                    <a:p>
                      <a:r>
                        <a:rPr lang="en-US" dirty="0"/>
                        <a:t>Can generate mathematical correct route</a:t>
                      </a:r>
                    </a:p>
                  </a:txBody>
                  <a:tcPr/>
                </a:tc>
                <a:tc>
                  <a:txBody>
                    <a:bodyPr/>
                    <a:lstStyle/>
                    <a:p>
                      <a:r>
                        <a:rPr lang="en-US" dirty="0">
                          <a:solidFill>
                            <a:srgbClr val="00B050"/>
                          </a:solidFill>
                        </a:rPr>
                        <a:t>Yes</a:t>
                      </a:r>
                    </a:p>
                  </a:txBody>
                  <a:tcPr/>
                </a:tc>
                <a:extLst>
                  <a:ext uri="{0D108BD9-81ED-4DB2-BD59-A6C34878D82A}">
                    <a16:rowId xmlns:a16="http://schemas.microsoft.com/office/drawing/2014/main" val="2889204633"/>
                  </a:ext>
                </a:extLst>
              </a:tr>
            </a:tbl>
          </a:graphicData>
        </a:graphic>
      </p:graphicFrame>
    </p:spTree>
    <p:extLst>
      <p:ext uri="{BB962C8B-B14F-4D97-AF65-F5344CB8AC3E}">
        <p14:creationId xmlns:p14="http://schemas.microsoft.com/office/powerpoint/2010/main" val="3923643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B9959-7BA6-7842-A0B3-48B252FFD22D}"/>
              </a:ext>
            </a:extLst>
          </p:cNvPr>
          <p:cNvSpPr>
            <a:spLocks noGrp="1"/>
          </p:cNvSpPr>
          <p:nvPr>
            <p:ph type="title"/>
          </p:nvPr>
        </p:nvSpPr>
        <p:spPr/>
        <p:txBody>
          <a:bodyPr>
            <a:normAutofit/>
          </a:bodyPr>
          <a:lstStyle/>
          <a:p>
            <a:r>
              <a:rPr lang="en-US" dirty="0"/>
              <a:t>Graph partition</a:t>
            </a:r>
          </a:p>
        </p:txBody>
      </p:sp>
      <p:sp>
        <p:nvSpPr>
          <p:cNvPr id="3" name="Content Placeholder 2">
            <a:extLst>
              <a:ext uri="{FF2B5EF4-FFF2-40B4-BE49-F238E27FC236}">
                <a16:creationId xmlns:a16="http://schemas.microsoft.com/office/drawing/2014/main" id="{E95F6909-8993-F444-B1F7-6CE71654F81E}"/>
              </a:ext>
            </a:extLst>
          </p:cNvPr>
          <p:cNvSpPr>
            <a:spLocks noGrp="1"/>
          </p:cNvSpPr>
          <p:nvPr>
            <p:ph idx="1"/>
          </p:nvPr>
        </p:nvSpPr>
        <p:spPr/>
        <p:txBody>
          <a:bodyPr/>
          <a:lstStyle/>
          <a:p>
            <a:r>
              <a:rPr lang="en-US" dirty="0"/>
              <a:t>The performance of</a:t>
            </a:r>
            <a:r>
              <a:rPr lang="zh-CN" altLang="en-US" dirty="0"/>
              <a:t> </a:t>
            </a:r>
            <a:r>
              <a:rPr lang="en-US" altLang="zh-CN" dirty="0"/>
              <a:t>CRP</a:t>
            </a:r>
            <a:r>
              <a:rPr lang="en-US" dirty="0"/>
              <a:t> depends heavily on the number of boundary arcs of the underlying partitions</a:t>
            </a:r>
          </a:p>
          <a:p>
            <a:endParaRPr lang="en-US" dirty="0"/>
          </a:p>
          <a:p>
            <a:r>
              <a:rPr lang="en-US" dirty="0"/>
              <a:t>Find </a:t>
            </a:r>
            <a:r>
              <a:rPr lang="en-US" dirty="0">
                <a:highlight>
                  <a:srgbClr val="FFFF00"/>
                </a:highlight>
              </a:rPr>
              <a:t>balanced - minimum cut</a:t>
            </a:r>
            <a:r>
              <a:rPr lang="en-US" dirty="0"/>
              <a:t> is the most important steps</a:t>
            </a:r>
          </a:p>
        </p:txBody>
      </p:sp>
      <p:sp>
        <p:nvSpPr>
          <p:cNvPr id="4" name="Date Placeholder 3">
            <a:extLst>
              <a:ext uri="{FF2B5EF4-FFF2-40B4-BE49-F238E27FC236}">
                <a16:creationId xmlns:a16="http://schemas.microsoft.com/office/drawing/2014/main" id="{C1ABF45B-1826-5848-A0F3-D2BA432B7AE3}"/>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7B23D92F-90C0-924B-A638-C693E621E0D6}"/>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DBBF0DEE-DE4A-2D4E-B3B1-2698B8AF11BE}"/>
              </a:ext>
            </a:extLst>
          </p:cNvPr>
          <p:cNvSpPr>
            <a:spLocks noGrp="1"/>
          </p:cNvSpPr>
          <p:nvPr>
            <p:ph type="sldNum" sz="quarter" idx="12"/>
          </p:nvPr>
        </p:nvSpPr>
        <p:spPr/>
        <p:txBody>
          <a:bodyPr/>
          <a:lstStyle/>
          <a:p>
            <a:fld id="{3F6033A4-AAEB-C843-9C5C-FB5D4458FC3F}" type="slidenum">
              <a:rPr lang="en-US" smtClean="0"/>
              <a:pPr/>
              <a:t>46</a:t>
            </a:fld>
            <a:endParaRPr lang="en-US"/>
          </a:p>
        </p:txBody>
      </p:sp>
    </p:spTree>
    <p:extLst>
      <p:ext uri="{BB962C8B-B14F-4D97-AF65-F5344CB8AC3E}">
        <p14:creationId xmlns:p14="http://schemas.microsoft.com/office/powerpoint/2010/main" val="1602262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2E3DC-CB0C-0E41-934F-E22C1DC36802}"/>
              </a:ext>
            </a:extLst>
          </p:cNvPr>
          <p:cNvSpPr>
            <a:spLocks noGrp="1"/>
          </p:cNvSpPr>
          <p:nvPr>
            <p:ph type="title"/>
          </p:nvPr>
        </p:nvSpPr>
        <p:spPr/>
        <p:txBody>
          <a:bodyPr/>
          <a:lstStyle/>
          <a:p>
            <a:r>
              <a:rPr lang="en-US" dirty="0"/>
              <a:t>Find min-cut</a:t>
            </a:r>
          </a:p>
        </p:txBody>
      </p:sp>
      <p:sp>
        <p:nvSpPr>
          <p:cNvPr id="3" name="Content Placeholder 2">
            <a:extLst>
              <a:ext uri="{FF2B5EF4-FFF2-40B4-BE49-F238E27FC236}">
                <a16:creationId xmlns:a16="http://schemas.microsoft.com/office/drawing/2014/main" id="{1426D492-E1B9-1A48-8E38-062B0063E0F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B8879F5-7424-2F42-B209-FB83BF51F248}"/>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C8BA521A-6BB8-1042-A342-BCB48CF3734C}"/>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A01D45F6-678F-1648-AECA-BF58B826AEB1}"/>
              </a:ext>
            </a:extLst>
          </p:cNvPr>
          <p:cNvSpPr>
            <a:spLocks noGrp="1"/>
          </p:cNvSpPr>
          <p:nvPr>
            <p:ph type="sldNum" sz="quarter" idx="12"/>
          </p:nvPr>
        </p:nvSpPr>
        <p:spPr/>
        <p:txBody>
          <a:bodyPr/>
          <a:lstStyle/>
          <a:p>
            <a:fld id="{3F6033A4-AAEB-C843-9C5C-FB5D4458FC3F}" type="slidenum">
              <a:rPr lang="en-US" smtClean="0"/>
              <a:pPr/>
              <a:t>47</a:t>
            </a:fld>
            <a:endParaRPr lang="en-US"/>
          </a:p>
        </p:txBody>
      </p:sp>
      <p:pic>
        <p:nvPicPr>
          <p:cNvPr id="7" name="Picture 6">
            <a:extLst>
              <a:ext uri="{FF2B5EF4-FFF2-40B4-BE49-F238E27FC236}">
                <a16:creationId xmlns:a16="http://schemas.microsoft.com/office/drawing/2014/main" id="{CBD7A8FB-D066-E54C-BA25-9BD78445C0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6055" y="889000"/>
            <a:ext cx="7067003" cy="6032125"/>
          </a:xfrm>
          <a:prstGeom prst="rect">
            <a:avLst/>
          </a:prstGeom>
        </p:spPr>
      </p:pic>
    </p:spTree>
    <p:extLst>
      <p:ext uri="{BB962C8B-B14F-4D97-AF65-F5344CB8AC3E}">
        <p14:creationId xmlns:p14="http://schemas.microsoft.com/office/powerpoint/2010/main" val="14482814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CA6A8-34D0-0540-BD94-BB438E87ECCD}"/>
              </a:ext>
            </a:extLst>
          </p:cNvPr>
          <p:cNvSpPr>
            <a:spLocks noGrp="1"/>
          </p:cNvSpPr>
          <p:nvPr>
            <p:ph type="title"/>
          </p:nvPr>
        </p:nvSpPr>
        <p:spPr/>
        <p:txBody>
          <a:bodyPr/>
          <a:lstStyle/>
          <a:p>
            <a:r>
              <a:rPr lang="en-US" dirty="0"/>
              <a:t>Find Min-cut</a:t>
            </a:r>
          </a:p>
        </p:txBody>
      </p:sp>
      <p:pic>
        <p:nvPicPr>
          <p:cNvPr id="7" name="Content Placeholder 6">
            <a:extLst>
              <a:ext uri="{FF2B5EF4-FFF2-40B4-BE49-F238E27FC236}">
                <a16:creationId xmlns:a16="http://schemas.microsoft.com/office/drawing/2014/main" id="{8D9CCFEA-8204-D64F-92DD-EC5356713E13}"/>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383606" y="983807"/>
            <a:ext cx="3752342" cy="5046663"/>
          </a:xfrm>
          <a:prstGeom prst="rect">
            <a:avLst/>
          </a:prstGeom>
        </p:spPr>
      </p:pic>
      <p:sp>
        <p:nvSpPr>
          <p:cNvPr id="4" name="Date Placeholder 3">
            <a:extLst>
              <a:ext uri="{FF2B5EF4-FFF2-40B4-BE49-F238E27FC236}">
                <a16:creationId xmlns:a16="http://schemas.microsoft.com/office/drawing/2014/main" id="{8E58736A-AC8F-644A-8547-6EDD3E381453}"/>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A31B8722-5B26-1F45-A509-ADBFBFEC50F5}"/>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B6DDF536-0A78-7148-AE3D-229F6032A9E7}"/>
              </a:ext>
            </a:extLst>
          </p:cNvPr>
          <p:cNvSpPr>
            <a:spLocks noGrp="1"/>
          </p:cNvSpPr>
          <p:nvPr>
            <p:ph type="sldNum" sz="quarter" idx="12"/>
          </p:nvPr>
        </p:nvSpPr>
        <p:spPr/>
        <p:txBody>
          <a:bodyPr/>
          <a:lstStyle/>
          <a:p>
            <a:fld id="{3F6033A4-AAEB-C843-9C5C-FB5D4458FC3F}" type="slidenum">
              <a:rPr lang="en-US" smtClean="0"/>
              <a:pPr/>
              <a:t>48</a:t>
            </a:fld>
            <a:endParaRPr lang="en-US"/>
          </a:p>
        </p:txBody>
      </p:sp>
    </p:spTree>
    <p:extLst>
      <p:ext uri="{BB962C8B-B14F-4D97-AF65-F5344CB8AC3E}">
        <p14:creationId xmlns:p14="http://schemas.microsoft.com/office/powerpoint/2010/main" val="2068419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33CA2-C1BB-6842-9993-C45FB8118709}"/>
              </a:ext>
            </a:extLst>
          </p:cNvPr>
          <p:cNvSpPr>
            <a:spLocks noGrp="1"/>
          </p:cNvSpPr>
          <p:nvPr>
            <p:ph type="title"/>
          </p:nvPr>
        </p:nvSpPr>
        <p:spPr/>
        <p:txBody>
          <a:bodyPr/>
          <a:lstStyle/>
          <a:p>
            <a:r>
              <a:rPr lang="en-US" dirty="0"/>
              <a:t>Algorithm - Max flow min cut</a:t>
            </a:r>
          </a:p>
        </p:txBody>
      </p:sp>
      <p:sp>
        <p:nvSpPr>
          <p:cNvPr id="3" name="Content Placeholder 2">
            <a:extLst>
              <a:ext uri="{FF2B5EF4-FFF2-40B4-BE49-F238E27FC236}">
                <a16:creationId xmlns:a16="http://schemas.microsoft.com/office/drawing/2014/main" id="{1E903EF0-D8B9-BA4C-94AB-BC4926406158}"/>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0CC75C6-6CC8-D745-A337-08178BD7FC8A}"/>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82800415-43A3-324E-A29D-8420A28B1C61}"/>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C64FAF35-3551-8B43-8B95-4C2986B1D2E4}"/>
              </a:ext>
            </a:extLst>
          </p:cNvPr>
          <p:cNvSpPr>
            <a:spLocks noGrp="1"/>
          </p:cNvSpPr>
          <p:nvPr>
            <p:ph type="sldNum" sz="quarter" idx="12"/>
          </p:nvPr>
        </p:nvSpPr>
        <p:spPr/>
        <p:txBody>
          <a:bodyPr/>
          <a:lstStyle/>
          <a:p>
            <a:fld id="{3F6033A4-AAEB-C843-9C5C-FB5D4458FC3F}" type="slidenum">
              <a:rPr lang="en-US" smtClean="0"/>
              <a:pPr/>
              <a:t>49</a:t>
            </a:fld>
            <a:endParaRPr lang="en-US"/>
          </a:p>
        </p:txBody>
      </p:sp>
      <p:pic>
        <p:nvPicPr>
          <p:cNvPr id="7" name="Picture 6">
            <a:extLst>
              <a:ext uri="{FF2B5EF4-FFF2-40B4-BE49-F238E27FC236}">
                <a16:creationId xmlns:a16="http://schemas.microsoft.com/office/drawing/2014/main" id="{39F551B9-A545-AC43-AB99-3C09F6B9A28A}"/>
              </a:ext>
            </a:extLst>
          </p:cNvPr>
          <p:cNvPicPr>
            <a:picLocks noChangeAspect="1"/>
          </p:cNvPicPr>
          <p:nvPr/>
        </p:nvPicPr>
        <p:blipFill>
          <a:blip r:embed="rId2"/>
          <a:stretch>
            <a:fillRect/>
          </a:stretch>
        </p:blipFill>
        <p:spPr>
          <a:xfrm>
            <a:off x="649320" y="1272245"/>
            <a:ext cx="7346815" cy="4188973"/>
          </a:xfrm>
          <a:prstGeom prst="rect">
            <a:avLst/>
          </a:prstGeom>
        </p:spPr>
      </p:pic>
    </p:spTree>
    <p:extLst>
      <p:ext uri="{BB962C8B-B14F-4D97-AF65-F5344CB8AC3E}">
        <p14:creationId xmlns:p14="http://schemas.microsoft.com/office/powerpoint/2010/main" val="3958104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Routing in history</a:t>
            </a:r>
          </a:p>
        </p:txBody>
      </p:sp>
      <p:sp>
        <p:nvSpPr>
          <p:cNvPr id="4" name="Date Placeholder 3"/>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5</a:t>
            </a:fld>
            <a:endParaRPr lang="en-US"/>
          </a:p>
        </p:txBody>
      </p:sp>
      <p:sp>
        <p:nvSpPr>
          <p:cNvPr id="10" name="Content Placeholder 9"/>
          <p:cNvSpPr>
            <a:spLocks noGrp="1"/>
          </p:cNvSpPr>
          <p:nvPr>
            <p:ph idx="1"/>
          </p:nvPr>
        </p:nvSpPr>
        <p:spPr/>
        <p:txBody>
          <a:bodyPr>
            <a:normAutofit/>
          </a:bodyPr>
          <a:lstStyle/>
          <a:p>
            <a:pPr lvl="0"/>
            <a:endParaRPr lang="en-US" dirty="0"/>
          </a:p>
        </p:txBody>
      </p:sp>
      <p:pic>
        <p:nvPicPr>
          <p:cNvPr id="1026" name="Picture 2" descr="Routing History &#10;Worst-Case Results &#10;1999: Speedup Techniques &#10;2005: Highway Hierarchies &#10;2008: Contraction Hierarchies &#10;2011: Customizable Route Planning &#10;R, Hierarchical Routing &#10;Draggable routes &#10;Draggable routes for the masses &#10;Efficient dynamic routing ">
            <a:extLst>
              <a:ext uri="{FF2B5EF4-FFF2-40B4-BE49-F238E27FC236}">
                <a16:creationId xmlns:a16="http://schemas.microsoft.com/office/drawing/2014/main" id="{F2D4FCD2-C216-024C-AC66-92A2554D5DB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7200" y="1079500"/>
            <a:ext cx="8375515" cy="60533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B524D-5D3A-A04B-9722-651F33D62EE7}"/>
              </a:ext>
            </a:extLst>
          </p:cNvPr>
          <p:cNvSpPr>
            <a:spLocks noGrp="1"/>
          </p:cNvSpPr>
          <p:nvPr>
            <p:ph type="title"/>
          </p:nvPr>
        </p:nvSpPr>
        <p:spPr/>
        <p:txBody>
          <a:bodyPr/>
          <a:lstStyle/>
          <a:p>
            <a:r>
              <a:rPr lang="en-US" dirty="0"/>
              <a:t>Inertial flow –  OSRM</a:t>
            </a:r>
          </a:p>
        </p:txBody>
      </p:sp>
      <p:sp>
        <p:nvSpPr>
          <p:cNvPr id="4" name="Date Placeholder 3">
            <a:extLst>
              <a:ext uri="{FF2B5EF4-FFF2-40B4-BE49-F238E27FC236}">
                <a16:creationId xmlns:a16="http://schemas.microsoft.com/office/drawing/2014/main" id="{51620470-ADB8-5242-B625-6A6C0EFA6322}"/>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9798B981-1043-844C-BB15-1C06712751AF}"/>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B5C6D304-EDB5-654D-8B85-ECAF92A542C5}"/>
              </a:ext>
            </a:extLst>
          </p:cNvPr>
          <p:cNvSpPr>
            <a:spLocks noGrp="1"/>
          </p:cNvSpPr>
          <p:nvPr>
            <p:ph type="sldNum" sz="quarter" idx="12"/>
          </p:nvPr>
        </p:nvSpPr>
        <p:spPr/>
        <p:txBody>
          <a:bodyPr/>
          <a:lstStyle/>
          <a:p>
            <a:fld id="{3F6033A4-AAEB-C843-9C5C-FB5D4458FC3F}" type="slidenum">
              <a:rPr lang="en-US" smtClean="0"/>
              <a:pPr/>
              <a:t>50</a:t>
            </a:fld>
            <a:endParaRPr lang="en-US"/>
          </a:p>
        </p:txBody>
      </p:sp>
      <p:pic>
        <p:nvPicPr>
          <p:cNvPr id="2050" name="Picture 2" descr="ÄhreiFfelde &#10;.kensee &#10;Seeburg &#10;A 115 &#10;Groß Gli&amp;nicke • &#10;G r'unewala • &#10;• Seåhof &#10;Kleinmachnoy,' &#10;A 115 &#10;box &#10;Berlin &#10;A 100 &#10;Schönefeld &#10;Partitioner &#10;danieljh &#10;A 10 &#10;Altlandsber &#10;A 10 &#10;Hönow &#10;«Neuenhagen &#10;•y&quot; bei Berlin &#10;Fredersdor &#10;Vogelsdor &#10;Schöneiche &#10;-bei Bérlin &#10;L 302 &#10;Erg ">
            <a:extLst>
              <a:ext uri="{FF2B5EF4-FFF2-40B4-BE49-F238E27FC236}">
                <a16:creationId xmlns:a16="http://schemas.microsoft.com/office/drawing/2014/main" id="{4DA14353-2B27-404F-9441-0BDF83F70950}"/>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714674" y="1079500"/>
            <a:ext cx="8082951" cy="5046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451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978E8-B523-C24C-9BD2-0D1CD084E9D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9654F61-3BE0-7F46-BEDF-FECB0446813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E8EC366D-F74C-4742-A781-C0323F19622C}"/>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6A016771-EB4A-B94E-B031-1BBD89049209}"/>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CCAE83D8-9803-3845-837E-8198D1CF1D53}"/>
              </a:ext>
            </a:extLst>
          </p:cNvPr>
          <p:cNvSpPr>
            <a:spLocks noGrp="1"/>
          </p:cNvSpPr>
          <p:nvPr>
            <p:ph type="sldNum" sz="quarter" idx="12"/>
          </p:nvPr>
        </p:nvSpPr>
        <p:spPr/>
        <p:txBody>
          <a:bodyPr/>
          <a:lstStyle/>
          <a:p>
            <a:fld id="{3F6033A4-AAEB-C843-9C5C-FB5D4458FC3F}" type="slidenum">
              <a:rPr lang="en-US" smtClean="0"/>
              <a:pPr/>
              <a:t>51</a:t>
            </a:fld>
            <a:endParaRPr lang="en-US"/>
          </a:p>
        </p:txBody>
      </p:sp>
      <p:pic>
        <p:nvPicPr>
          <p:cNvPr id="8" name="Picture 7">
            <a:extLst>
              <a:ext uri="{FF2B5EF4-FFF2-40B4-BE49-F238E27FC236}">
                <a16:creationId xmlns:a16="http://schemas.microsoft.com/office/drawing/2014/main" id="{34134DFA-9A1A-C649-8894-7C9D7E12AC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316283"/>
            <a:ext cx="9144000" cy="4225434"/>
          </a:xfrm>
          <a:prstGeom prst="rect">
            <a:avLst/>
          </a:prstGeom>
        </p:spPr>
      </p:pic>
    </p:spTree>
    <p:extLst>
      <p:ext uri="{BB962C8B-B14F-4D97-AF65-F5344CB8AC3E}">
        <p14:creationId xmlns:p14="http://schemas.microsoft.com/office/powerpoint/2010/main" val="32936954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855C2-E89C-524C-A634-3F0CEDB4CB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1A4DB9-2819-264B-9AB5-9218E6AE28B9}"/>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AF87F20-C379-CF44-BD41-C2798329B168}"/>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EA895A99-2D39-EB4A-B11B-3134A7E6CBF7}"/>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1A9F038C-0C0C-204D-B787-3A79AB27AD58}"/>
              </a:ext>
            </a:extLst>
          </p:cNvPr>
          <p:cNvSpPr>
            <a:spLocks noGrp="1"/>
          </p:cNvSpPr>
          <p:nvPr>
            <p:ph type="sldNum" sz="quarter" idx="12"/>
          </p:nvPr>
        </p:nvSpPr>
        <p:spPr/>
        <p:txBody>
          <a:bodyPr/>
          <a:lstStyle/>
          <a:p>
            <a:fld id="{3F6033A4-AAEB-C843-9C5C-FB5D4458FC3F}" type="slidenum">
              <a:rPr lang="en-US" smtClean="0"/>
              <a:pPr/>
              <a:t>52</a:t>
            </a:fld>
            <a:endParaRPr lang="en-US"/>
          </a:p>
        </p:txBody>
      </p:sp>
      <p:pic>
        <p:nvPicPr>
          <p:cNvPr id="7" name="Picture 6">
            <a:extLst>
              <a:ext uri="{FF2B5EF4-FFF2-40B4-BE49-F238E27FC236}">
                <a16:creationId xmlns:a16="http://schemas.microsoft.com/office/drawing/2014/main" id="{F39B3A4C-946F-FB44-9E4A-990FB600B6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366921"/>
            <a:ext cx="9144000" cy="4124158"/>
          </a:xfrm>
          <a:prstGeom prst="rect">
            <a:avLst/>
          </a:prstGeom>
        </p:spPr>
      </p:pic>
    </p:spTree>
    <p:extLst>
      <p:ext uri="{BB962C8B-B14F-4D97-AF65-F5344CB8AC3E}">
        <p14:creationId xmlns:p14="http://schemas.microsoft.com/office/powerpoint/2010/main" val="3293466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A2888-BBED-444E-826B-1690CBABC0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35DB87-A5B9-7D42-99EB-EA1E02AB2F7C}"/>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A5F06709-E7FD-4F46-A702-4E7346746DCD}"/>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82ED984A-5626-9141-86F9-6B7D928753F5}"/>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8A0DF486-FFAA-794B-99A4-D8A5FD32FB38}"/>
              </a:ext>
            </a:extLst>
          </p:cNvPr>
          <p:cNvSpPr>
            <a:spLocks noGrp="1"/>
          </p:cNvSpPr>
          <p:nvPr>
            <p:ph type="sldNum" sz="quarter" idx="12"/>
          </p:nvPr>
        </p:nvSpPr>
        <p:spPr/>
        <p:txBody>
          <a:bodyPr/>
          <a:lstStyle/>
          <a:p>
            <a:fld id="{3F6033A4-AAEB-C843-9C5C-FB5D4458FC3F}" type="slidenum">
              <a:rPr lang="en-US" smtClean="0"/>
              <a:pPr/>
              <a:t>53</a:t>
            </a:fld>
            <a:endParaRPr lang="en-US"/>
          </a:p>
        </p:txBody>
      </p:sp>
      <p:pic>
        <p:nvPicPr>
          <p:cNvPr id="7" name="Picture 6">
            <a:extLst>
              <a:ext uri="{FF2B5EF4-FFF2-40B4-BE49-F238E27FC236}">
                <a16:creationId xmlns:a16="http://schemas.microsoft.com/office/drawing/2014/main" id="{AC21195F-E92C-4D41-A746-AB1F00B942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119187"/>
            <a:ext cx="9144000" cy="4002176"/>
          </a:xfrm>
          <a:prstGeom prst="rect">
            <a:avLst/>
          </a:prstGeom>
        </p:spPr>
      </p:pic>
    </p:spTree>
    <p:extLst>
      <p:ext uri="{BB962C8B-B14F-4D97-AF65-F5344CB8AC3E}">
        <p14:creationId xmlns:p14="http://schemas.microsoft.com/office/powerpoint/2010/main" val="19821578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51AA-D392-AB45-9762-8BF7E738BA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277880-A625-5D46-90E9-451E25595538}"/>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ECEACE5-B486-8649-9198-97ACE5EF8E2E}"/>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96562C5E-42BC-FF42-8739-A4E454C269D2}"/>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0619E564-DAE7-0748-95E7-D12D72647A15}"/>
              </a:ext>
            </a:extLst>
          </p:cNvPr>
          <p:cNvSpPr>
            <a:spLocks noGrp="1"/>
          </p:cNvSpPr>
          <p:nvPr>
            <p:ph type="sldNum" sz="quarter" idx="12"/>
          </p:nvPr>
        </p:nvSpPr>
        <p:spPr/>
        <p:txBody>
          <a:bodyPr/>
          <a:lstStyle/>
          <a:p>
            <a:fld id="{3F6033A4-AAEB-C843-9C5C-FB5D4458FC3F}" type="slidenum">
              <a:rPr lang="en-US" smtClean="0"/>
              <a:pPr/>
              <a:t>54</a:t>
            </a:fld>
            <a:endParaRPr lang="en-US"/>
          </a:p>
        </p:txBody>
      </p:sp>
      <p:pic>
        <p:nvPicPr>
          <p:cNvPr id="7" name="Picture 6">
            <a:extLst>
              <a:ext uri="{FF2B5EF4-FFF2-40B4-BE49-F238E27FC236}">
                <a16:creationId xmlns:a16="http://schemas.microsoft.com/office/drawing/2014/main" id="{D7A3A7A6-EB3E-C343-8B59-C0FDF6520DF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398494"/>
            <a:ext cx="9144000" cy="4061012"/>
          </a:xfrm>
          <a:prstGeom prst="rect">
            <a:avLst/>
          </a:prstGeom>
        </p:spPr>
      </p:pic>
    </p:spTree>
    <p:extLst>
      <p:ext uri="{BB962C8B-B14F-4D97-AF65-F5344CB8AC3E}">
        <p14:creationId xmlns:p14="http://schemas.microsoft.com/office/powerpoint/2010/main" val="29420790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04E52-A20B-7247-AEDA-E0E8249EEC9B}"/>
              </a:ext>
            </a:extLst>
          </p:cNvPr>
          <p:cNvSpPr>
            <a:spLocks noGrp="1"/>
          </p:cNvSpPr>
          <p:nvPr>
            <p:ph type="title"/>
          </p:nvPr>
        </p:nvSpPr>
        <p:spPr/>
        <p:txBody>
          <a:bodyPr/>
          <a:lstStyle/>
          <a:p>
            <a:r>
              <a:rPr lang="en-US" dirty="0"/>
              <a:t>Algorithm - </a:t>
            </a:r>
            <a:r>
              <a:rPr lang="en-US" dirty="0" err="1"/>
              <a:t>kernighan</a:t>
            </a:r>
            <a:r>
              <a:rPr lang="en-US" dirty="0"/>
              <a:t> </a:t>
            </a:r>
            <a:r>
              <a:rPr lang="en-US" dirty="0" err="1"/>
              <a:t>lin</a:t>
            </a:r>
            <a:endParaRPr lang="en-US" dirty="0"/>
          </a:p>
        </p:txBody>
      </p:sp>
      <p:sp>
        <p:nvSpPr>
          <p:cNvPr id="3" name="Content Placeholder 2">
            <a:extLst>
              <a:ext uri="{FF2B5EF4-FFF2-40B4-BE49-F238E27FC236}">
                <a16:creationId xmlns:a16="http://schemas.microsoft.com/office/drawing/2014/main" id="{9387D200-F1F8-184D-900A-69F2AD2AB893}"/>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0710370F-1444-7C4E-9EF0-87831D90E6D2}"/>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19090D5D-FA5A-0D4A-A6EB-755D528952F9}"/>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FF914EFE-90EB-6248-9BE4-CF53B2CBEBFD}"/>
              </a:ext>
            </a:extLst>
          </p:cNvPr>
          <p:cNvSpPr>
            <a:spLocks noGrp="1"/>
          </p:cNvSpPr>
          <p:nvPr>
            <p:ph type="sldNum" sz="quarter" idx="12"/>
          </p:nvPr>
        </p:nvSpPr>
        <p:spPr/>
        <p:txBody>
          <a:bodyPr/>
          <a:lstStyle/>
          <a:p>
            <a:fld id="{3F6033A4-AAEB-C843-9C5C-FB5D4458FC3F}" type="slidenum">
              <a:rPr lang="en-US" smtClean="0"/>
              <a:pPr/>
              <a:t>55</a:t>
            </a:fld>
            <a:endParaRPr lang="en-US"/>
          </a:p>
        </p:txBody>
      </p:sp>
      <p:pic>
        <p:nvPicPr>
          <p:cNvPr id="7" name="Picture 6">
            <a:extLst>
              <a:ext uri="{FF2B5EF4-FFF2-40B4-BE49-F238E27FC236}">
                <a16:creationId xmlns:a16="http://schemas.microsoft.com/office/drawing/2014/main" id="{37628B74-39A8-6243-99B2-0342E9BD28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3619" y="891001"/>
            <a:ext cx="8433881" cy="5830474"/>
          </a:xfrm>
          <a:prstGeom prst="rect">
            <a:avLst/>
          </a:prstGeom>
        </p:spPr>
      </p:pic>
    </p:spTree>
    <p:extLst>
      <p:ext uri="{BB962C8B-B14F-4D97-AF65-F5344CB8AC3E}">
        <p14:creationId xmlns:p14="http://schemas.microsoft.com/office/powerpoint/2010/main" val="2679544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1AB0F-BFE4-3548-B133-09F55C0E78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091BA4-9871-EA4D-936E-610C2041A0E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52E1460-0B56-8948-8BFA-C3240F7A0522}"/>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30247457-028C-354C-9369-DDEE614836C3}"/>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BEA47D57-B767-B249-9904-3FC35E00F159}"/>
              </a:ext>
            </a:extLst>
          </p:cNvPr>
          <p:cNvSpPr>
            <a:spLocks noGrp="1"/>
          </p:cNvSpPr>
          <p:nvPr>
            <p:ph type="sldNum" sz="quarter" idx="12"/>
          </p:nvPr>
        </p:nvSpPr>
        <p:spPr/>
        <p:txBody>
          <a:bodyPr/>
          <a:lstStyle/>
          <a:p>
            <a:fld id="{3F6033A4-AAEB-C843-9C5C-FB5D4458FC3F}" type="slidenum">
              <a:rPr lang="en-US" smtClean="0"/>
              <a:pPr/>
              <a:t>56</a:t>
            </a:fld>
            <a:endParaRPr lang="en-US"/>
          </a:p>
        </p:txBody>
      </p:sp>
      <p:pic>
        <p:nvPicPr>
          <p:cNvPr id="7" name="Picture 6">
            <a:extLst>
              <a:ext uri="{FF2B5EF4-FFF2-40B4-BE49-F238E27FC236}">
                <a16:creationId xmlns:a16="http://schemas.microsoft.com/office/drawing/2014/main" id="{FEDC1A50-D969-404C-819D-8FE92D8E60A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52145"/>
            <a:ext cx="9144000" cy="6353709"/>
          </a:xfrm>
          <a:prstGeom prst="rect">
            <a:avLst/>
          </a:prstGeom>
        </p:spPr>
      </p:pic>
    </p:spTree>
    <p:extLst>
      <p:ext uri="{BB962C8B-B14F-4D97-AF65-F5344CB8AC3E}">
        <p14:creationId xmlns:p14="http://schemas.microsoft.com/office/powerpoint/2010/main" val="26311273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C8395-BA7F-7249-BD59-1DECC44A5B3C}"/>
              </a:ext>
            </a:extLst>
          </p:cNvPr>
          <p:cNvSpPr>
            <a:spLocks noGrp="1"/>
          </p:cNvSpPr>
          <p:nvPr>
            <p:ph type="title"/>
          </p:nvPr>
        </p:nvSpPr>
        <p:spPr/>
        <p:txBody>
          <a:bodyPr>
            <a:normAutofit/>
          </a:bodyPr>
          <a:lstStyle/>
          <a:p>
            <a:r>
              <a:rPr lang="en-US" dirty="0"/>
              <a:t>METIS  </a:t>
            </a:r>
            <a:r>
              <a:rPr lang="zh-CN" altLang="en-US" dirty="0"/>
              <a:t> </a:t>
            </a:r>
            <a:endParaRPr lang="en-US" dirty="0"/>
          </a:p>
        </p:txBody>
      </p:sp>
      <p:sp>
        <p:nvSpPr>
          <p:cNvPr id="3" name="Content Placeholder 2">
            <a:extLst>
              <a:ext uri="{FF2B5EF4-FFF2-40B4-BE49-F238E27FC236}">
                <a16:creationId xmlns:a16="http://schemas.microsoft.com/office/drawing/2014/main" id="{635436F2-10C6-F54F-9A3B-288B87844D1F}"/>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69783CC-45D1-5240-9D0A-317F685C7776}"/>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825E0AA2-7E0B-6049-998C-DCEEFAEAF0F0}"/>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5012E8D5-9640-C142-9115-2DB030DF7DB6}"/>
              </a:ext>
            </a:extLst>
          </p:cNvPr>
          <p:cNvSpPr>
            <a:spLocks noGrp="1"/>
          </p:cNvSpPr>
          <p:nvPr>
            <p:ph type="sldNum" sz="quarter" idx="12"/>
          </p:nvPr>
        </p:nvSpPr>
        <p:spPr/>
        <p:txBody>
          <a:bodyPr/>
          <a:lstStyle/>
          <a:p>
            <a:fld id="{3F6033A4-AAEB-C843-9C5C-FB5D4458FC3F}" type="slidenum">
              <a:rPr lang="en-US" smtClean="0"/>
              <a:pPr/>
              <a:t>57</a:t>
            </a:fld>
            <a:endParaRPr lang="en-US"/>
          </a:p>
        </p:txBody>
      </p:sp>
      <p:pic>
        <p:nvPicPr>
          <p:cNvPr id="7" name="Picture 6">
            <a:extLst>
              <a:ext uri="{FF2B5EF4-FFF2-40B4-BE49-F238E27FC236}">
                <a16:creationId xmlns:a16="http://schemas.microsoft.com/office/drawing/2014/main" id="{D7668852-8378-7643-A717-F64E1122824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1352" y="798512"/>
            <a:ext cx="7531100" cy="5740400"/>
          </a:xfrm>
          <a:prstGeom prst="rect">
            <a:avLst/>
          </a:prstGeom>
        </p:spPr>
      </p:pic>
    </p:spTree>
    <p:extLst>
      <p:ext uri="{BB962C8B-B14F-4D97-AF65-F5344CB8AC3E}">
        <p14:creationId xmlns:p14="http://schemas.microsoft.com/office/powerpoint/2010/main" val="3907287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19864-A236-B449-96BA-7C34EDB964FD}"/>
              </a:ext>
            </a:extLst>
          </p:cNvPr>
          <p:cNvSpPr>
            <a:spLocks noGrp="1"/>
          </p:cNvSpPr>
          <p:nvPr>
            <p:ph type="title"/>
          </p:nvPr>
        </p:nvSpPr>
        <p:spPr/>
        <p:txBody>
          <a:bodyPr>
            <a:normAutofit fontScale="90000"/>
          </a:bodyPr>
          <a:lstStyle/>
          <a:p>
            <a:r>
              <a:rPr lang="en-US" dirty="0"/>
              <a:t>PUNCH</a:t>
            </a:r>
            <a:r>
              <a:rPr lang="zh-CN" altLang="en-US" dirty="0"/>
              <a:t> </a:t>
            </a:r>
            <a:r>
              <a:rPr lang="en-US" altLang="zh-CN" dirty="0"/>
              <a:t>–</a:t>
            </a:r>
            <a:r>
              <a:rPr lang="zh-CN" altLang="en-US" dirty="0"/>
              <a:t> </a:t>
            </a:r>
            <a:r>
              <a:rPr lang="en-US" altLang="zh-CN" dirty="0"/>
              <a:t>Apple Maps</a:t>
            </a:r>
            <a:br>
              <a:rPr lang="en-US" dirty="0"/>
            </a:br>
            <a:endParaRPr lang="en-US" dirty="0"/>
          </a:p>
        </p:txBody>
      </p:sp>
      <p:sp>
        <p:nvSpPr>
          <p:cNvPr id="4" name="Date Placeholder 3">
            <a:extLst>
              <a:ext uri="{FF2B5EF4-FFF2-40B4-BE49-F238E27FC236}">
                <a16:creationId xmlns:a16="http://schemas.microsoft.com/office/drawing/2014/main" id="{2ACC56B1-0E82-ED4E-8CE4-7DE989221769}"/>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5D084A8D-3C31-154F-9C01-B095533F84E5}"/>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AFDEE251-040A-504A-94A2-67BCB9D987EB}"/>
              </a:ext>
            </a:extLst>
          </p:cNvPr>
          <p:cNvSpPr>
            <a:spLocks noGrp="1"/>
          </p:cNvSpPr>
          <p:nvPr>
            <p:ph type="sldNum" sz="quarter" idx="12"/>
          </p:nvPr>
        </p:nvSpPr>
        <p:spPr/>
        <p:txBody>
          <a:bodyPr/>
          <a:lstStyle/>
          <a:p>
            <a:fld id="{3F6033A4-AAEB-C843-9C5C-FB5D4458FC3F}" type="slidenum">
              <a:rPr lang="en-US" smtClean="0"/>
              <a:pPr/>
              <a:t>58</a:t>
            </a:fld>
            <a:endParaRPr lang="en-US"/>
          </a:p>
        </p:txBody>
      </p:sp>
      <p:pic>
        <p:nvPicPr>
          <p:cNvPr id="1026" name="Picture 2" descr="Intuition &#10;Road networks: dense regions (grids, cities) interleaved with &#10;natural cuts (mountains, parks, rivers, deserts, sparse areas, &#10;freeways). ">
            <a:extLst>
              <a:ext uri="{FF2B5EF4-FFF2-40B4-BE49-F238E27FC236}">
                <a16:creationId xmlns:a16="http://schemas.microsoft.com/office/drawing/2014/main" id="{9FF13A48-30D9-7543-987F-F40410A011D7}"/>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457200" y="889000"/>
            <a:ext cx="7039686" cy="5046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6389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FB477-66F0-1C4D-9462-86314D389C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288F6D-1EE6-3C4D-9F9D-ADAD78D18C53}"/>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4725FEC-0695-6D48-8D27-D7C3BD28F48A}"/>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AA5C7B32-B80D-4846-9F0D-71F8E98373A2}"/>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14001AC2-9B80-594A-9EED-D31B405A8D64}"/>
              </a:ext>
            </a:extLst>
          </p:cNvPr>
          <p:cNvSpPr>
            <a:spLocks noGrp="1"/>
          </p:cNvSpPr>
          <p:nvPr>
            <p:ph type="sldNum" sz="quarter" idx="12"/>
          </p:nvPr>
        </p:nvSpPr>
        <p:spPr/>
        <p:txBody>
          <a:bodyPr/>
          <a:lstStyle/>
          <a:p>
            <a:fld id="{3F6033A4-AAEB-C843-9C5C-FB5D4458FC3F}" type="slidenum">
              <a:rPr lang="en-US" smtClean="0"/>
              <a:pPr/>
              <a:t>59</a:t>
            </a:fld>
            <a:endParaRPr lang="en-US"/>
          </a:p>
        </p:txBody>
      </p:sp>
      <p:pic>
        <p:nvPicPr>
          <p:cNvPr id="7" name="Picture 6">
            <a:extLst>
              <a:ext uri="{FF2B5EF4-FFF2-40B4-BE49-F238E27FC236}">
                <a16:creationId xmlns:a16="http://schemas.microsoft.com/office/drawing/2014/main" id="{0CD934C3-DE7A-D74E-844E-2BD633DE2A5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6157" y="0"/>
            <a:ext cx="5146391" cy="6858000"/>
          </a:xfrm>
          <a:prstGeom prst="rect">
            <a:avLst/>
          </a:prstGeom>
        </p:spPr>
      </p:pic>
    </p:spTree>
    <p:extLst>
      <p:ext uri="{BB962C8B-B14F-4D97-AF65-F5344CB8AC3E}">
        <p14:creationId xmlns:p14="http://schemas.microsoft.com/office/powerpoint/2010/main" val="605024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7813-857F-1F4A-8A07-F378CA153C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AC190A-B224-124A-B7BA-F6305D2C8379}"/>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C10BD851-7EAC-C743-A5FC-8DB5F8BDA9DF}"/>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103AFA97-9272-8849-A86E-041A8887A610}"/>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C93935EA-B3EF-0849-95C6-6752BDDAF463}"/>
              </a:ext>
            </a:extLst>
          </p:cNvPr>
          <p:cNvSpPr>
            <a:spLocks noGrp="1"/>
          </p:cNvSpPr>
          <p:nvPr>
            <p:ph type="sldNum" sz="quarter" idx="12"/>
          </p:nvPr>
        </p:nvSpPr>
        <p:spPr/>
        <p:txBody>
          <a:bodyPr/>
          <a:lstStyle/>
          <a:p>
            <a:fld id="{3F6033A4-AAEB-C843-9C5C-FB5D4458FC3F}" type="slidenum">
              <a:rPr lang="en-US" smtClean="0"/>
              <a:pPr/>
              <a:t>6</a:t>
            </a:fld>
            <a:endParaRPr lang="en-US"/>
          </a:p>
        </p:txBody>
      </p:sp>
      <p:pic>
        <p:nvPicPr>
          <p:cNvPr id="7" name="Picture 6">
            <a:extLst>
              <a:ext uri="{FF2B5EF4-FFF2-40B4-BE49-F238E27FC236}">
                <a16:creationId xmlns:a16="http://schemas.microsoft.com/office/drawing/2014/main" id="{6C464E18-9741-6D4E-ACEC-8439EA88BA9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9400" y="-39688"/>
            <a:ext cx="8534400" cy="6977636"/>
          </a:xfrm>
          <a:prstGeom prst="rect">
            <a:avLst/>
          </a:prstGeom>
        </p:spPr>
      </p:pic>
    </p:spTree>
    <p:extLst>
      <p:ext uri="{BB962C8B-B14F-4D97-AF65-F5344CB8AC3E}">
        <p14:creationId xmlns:p14="http://schemas.microsoft.com/office/powerpoint/2010/main" val="28583234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30501-926A-D149-AC83-0EDB250BC9A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66BF65-AC93-F640-BB06-E183A563C0D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8C0B6C0-58CB-4843-A4F7-249C83814B09}"/>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21114D1E-02CC-064A-B413-6524A90534AE}"/>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3A7A3606-A567-1948-A9DB-E7AF98A66F6D}"/>
              </a:ext>
            </a:extLst>
          </p:cNvPr>
          <p:cNvSpPr>
            <a:spLocks noGrp="1"/>
          </p:cNvSpPr>
          <p:nvPr>
            <p:ph type="sldNum" sz="quarter" idx="12"/>
          </p:nvPr>
        </p:nvSpPr>
        <p:spPr/>
        <p:txBody>
          <a:bodyPr/>
          <a:lstStyle/>
          <a:p>
            <a:fld id="{3F6033A4-AAEB-C843-9C5C-FB5D4458FC3F}" type="slidenum">
              <a:rPr lang="en-US" smtClean="0"/>
              <a:pPr/>
              <a:t>60</a:t>
            </a:fld>
            <a:endParaRPr lang="en-US"/>
          </a:p>
        </p:txBody>
      </p:sp>
      <p:pic>
        <p:nvPicPr>
          <p:cNvPr id="7" name="Picture 6">
            <a:extLst>
              <a:ext uri="{FF2B5EF4-FFF2-40B4-BE49-F238E27FC236}">
                <a16:creationId xmlns:a16="http://schemas.microsoft.com/office/drawing/2014/main" id="{EF12153D-CF52-3941-8A3C-92A0FF3F1D7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691" y="1119187"/>
            <a:ext cx="9074790" cy="4684713"/>
          </a:xfrm>
          <a:prstGeom prst="rect">
            <a:avLst/>
          </a:prstGeom>
        </p:spPr>
      </p:pic>
    </p:spTree>
    <p:extLst>
      <p:ext uri="{BB962C8B-B14F-4D97-AF65-F5344CB8AC3E}">
        <p14:creationId xmlns:p14="http://schemas.microsoft.com/office/powerpoint/2010/main" val="5937041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7CE6-E61E-A34D-804B-4B66532EAD5B}"/>
              </a:ext>
            </a:extLst>
          </p:cNvPr>
          <p:cNvSpPr>
            <a:spLocks noGrp="1"/>
          </p:cNvSpPr>
          <p:nvPr>
            <p:ph type="title"/>
          </p:nvPr>
        </p:nvSpPr>
        <p:spPr/>
        <p:txBody>
          <a:bodyPr/>
          <a:lstStyle/>
          <a:p>
            <a:r>
              <a:rPr lang="en-US" dirty="0"/>
              <a:t>China data – Auto </a:t>
            </a:r>
            <a:r>
              <a:rPr lang="en-US" dirty="0" err="1"/>
              <a:t>navi</a:t>
            </a:r>
            <a:endParaRPr lang="en-US" dirty="0"/>
          </a:p>
        </p:txBody>
      </p:sp>
      <p:sp>
        <p:nvSpPr>
          <p:cNvPr id="3" name="Content Placeholder 2">
            <a:extLst>
              <a:ext uri="{FF2B5EF4-FFF2-40B4-BE49-F238E27FC236}">
                <a16:creationId xmlns:a16="http://schemas.microsoft.com/office/drawing/2014/main" id="{85AFC9B9-6E27-AD41-8DCE-8B4D9ACD7685}"/>
              </a:ext>
            </a:extLst>
          </p:cNvPr>
          <p:cNvSpPr>
            <a:spLocks noGrp="1"/>
          </p:cNvSpPr>
          <p:nvPr>
            <p:ph idx="1"/>
          </p:nvPr>
        </p:nvSpPr>
        <p:spPr/>
        <p:txBody>
          <a:bodyPr/>
          <a:lstStyle/>
          <a:p>
            <a:r>
              <a:rPr lang="en-US" dirty="0"/>
              <a:t>Cell Based Routing</a:t>
            </a:r>
          </a:p>
          <a:p>
            <a:endParaRPr lang="en-US" dirty="0"/>
          </a:p>
          <a:p>
            <a:endParaRPr lang="en-US" dirty="0"/>
          </a:p>
        </p:txBody>
      </p:sp>
      <p:sp>
        <p:nvSpPr>
          <p:cNvPr id="4" name="Date Placeholder 3">
            <a:extLst>
              <a:ext uri="{FF2B5EF4-FFF2-40B4-BE49-F238E27FC236}">
                <a16:creationId xmlns:a16="http://schemas.microsoft.com/office/drawing/2014/main" id="{D47B3737-5F6E-9D42-B5C6-9B0A8CB2339E}"/>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3E8CDD72-E47F-214B-8C8D-D0047202AB81}"/>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0C8B3009-F87A-8146-B78D-ACCC7FAF8C1C}"/>
              </a:ext>
            </a:extLst>
          </p:cNvPr>
          <p:cNvSpPr>
            <a:spLocks noGrp="1"/>
          </p:cNvSpPr>
          <p:nvPr>
            <p:ph type="sldNum" sz="quarter" idx="12"/>
          </p:nvPr>
        </p:nvSpPr>
        <p:spPr/>
        <p:txBody>
          <a:bodyPr/>
          <a:lstStyle/>
          <a:p>
            <a:fld id="{3F6033A4-AAEB-C843-9C5C-FB5D4458FC3F}" type="slidenum">
              <a:rPr lang="en-US" smtClean="0"/>
              <a:pPr/>
              <a:t>61</a:t>
            </a:fld>
            <a:endParaRPr lang="en-US"/>
          </a:p>
        </p:txBody>
      </p:sp>
      <p:sp>
        <p:nvSpPr>
          <p:cNvPr id="7" name="Rounded Rectangle 6">
            <a:extLst>
              <a:ext uri="{FF2B5EF4-FFF2-40B4-BE49-F238E27FC236}">
                <a16:creationId xmlns:a16="http://schemas.microsoft.com/office/drawing/2014/main" id="{10CC263C-5A40-2145-8F4B-53CAE071D7FA}"/>
              </a:ext>
            </a:extLst>
          </p:cNvPr>
          <p:cNvSpPr/>
          <p:nvPr/>
        </p:nvSpPr>
        <p:spPr>
          <a:xfrm>
            <a:off x="871870" y="2009553"/>
            <a:ext cx="1711842" cy="138223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a:t>路网分割</a:t>
            </a:r>
            <a:endParaRPr lang="en-US" dirty="0"/>
          </a:p>
        </p:txBody>
      </p:sp>
      <p:sp>
        <p:nvSpPr>
          <p:cNvPr id="8" name="Rounded Rectangle 7">
            <a:extLst>
              <a:ext uri="{FF2B5EF4-FFF2-40B4-BE49-F238E27FC236}">
                <a16:creationId xmlns:a16="http://schemas.microsoft.com/office/drawing/2014/main" id="{5387D254-D9B4-7A4B-AD70-B61223CC3B07}"/>
              </a:ext>
            </a:extLst>
          </p:cNvPr>
          <p:cNvSpPr/>
          <p:nvPr/>
        </p:nvSpPr>
        <p:spPr>
          <a:xfrm>
            <a:off x="3684344" y="2009552"/>
            <a:ext cx="1711842" cy="138223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a:t>提层</a:t>
            </a:r>
            <a:endParaRPr lang="en-US" dirty="0"/>
          </a:p>
        </p:txBody>
      </p:sp>
      <p:sp>
        <p:nvSpPr>
          <p:cNvPr id="9" name="Rounded Rectangle 8">
            <a:extLst>
              <a:ext uri="{FF2B5EF4-FFF2-40B4-BE49-F238E27FC236}">
                <a16:creationId xmlns:a16="http://schemas.microsoft.com/office/drawing/2014/main" id="{06B3CEDD-DD0D-8D4C-83A6-57C74154443E}"/>
              </a:ext>
            </a:extLst>
          </p:cNvPr>
          <p:cNvSpPr/>
          <p:nvPr/>
        </p:nvSpPr>
        <p:spPr>
          <a:xfrm>
            <a:off x="6531517" y="2009551"/>
            <a:ext cx="1711842" cy="138223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a:t>路径还原</a:t>
            </a:r>
            <a:endParaRPr lang="en-US" dirty="0"/>
          </a:p>
        </p:txBody>
      </p:sp>
      <p:sp>
        <p:nvSpPr>
          <p:cNvPr id="10" name="Right Arrow 9">
            <a:extLst>
              <a:ext uri="{FF2B5EF4-FFF2-40B4-BE49-F238E27FC236}">
                <a16:creationId xmlns:a16="http://schemas.microsoft.com/office/drawing/2014/main" id="{6951D21C-B193-E446-917C-3C5D4771D257}"/>
              </a:ext>
            </a:extLst>
          </p:cNvPr>
          <p:cNvSpPr/>
          <p:nvPr/>
        </p:nvSpPr>
        <p:spPr>
          <a:xfrm>
            <a:off x="2648846" y="2541178"/>
            <a:ext cx="935665" cy="318977"/>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9FCB4257-D12A-1442-BA0B-8A273017E65A}"/>
              </a:ext>
            </a:extLst>
          </p:cNvPr>
          <p:cNvSpPr/>
          <p:nvPr/>
        </p:nvSpPr>
        <p:spPr>
          <a:xfrm>
            <a:off x="5496019" y="2509277"/>
            <a:ext cx="935665" cy="318977"/>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82535E-FB41-6046-A07C-0B095DE1B3CB}"/>
              </a:ext>
            </a:extLst>
          </p:cNvPr>
          <p:cNvSpPr txBox="1"/>
          <p:nvPr/>
        </p:nvSpPr>
        <p:spPr>
          <a:xfrm>
            <a:off x="584709" y="3934047"/>
            <a:ext cx="6613533" cy="923330"/>
          </a:xfrm>
          <a:prstGeom prst="rect">
            <a:avLst/>
          </a:prstGeom>
          <a:noFill/>
        </p:spPr>
        <p:txBody>
          <a:bodyPr wrap="square" rtlCol="0">
            <a:spAutoFit/>
          </a:bodyPr>
          <a:lstStyle/>
          <a:p>
            <a:r>
              <a:rPr lang="ja-JP" altLang="en-US"/>
              <a:t>核心</a:t>
            </a:r>
            <a:r>
              <a:rPr lang="en-US" altLang="ja-JP" dirty="0"/>
              <a:t>: </a:t>
            </a:r>
            <a:r>
              <a:rPr lang="ja-JP" altLang="en-US">
                <a:solidFill>
                  <a:srgbClr val="FF0000"/>
                </a:solidFill>
              </a:rPr>
              <a:t>按照地级市分割</a:t>
            </a:r>
            <a:endParaRPr lang="en-US" altLang="ja-JP" dirty="0">
              <a:solidFill>
                <a:srgbClr val="FF0000"/>
              </a:solidFill>
            </a:endParaRPr>
          </a:p>
          <a:p>
            <a:r>
              <a:rPr lang="zh-CN" altLang="en-US" dirty="0"/>
              <a:t>           </a:t>
            </a:r>
            <a:r>
              <a:rPr lang="ja-JP" altLang="en-US"/>
              <a:t>分层分治</a:t>
            </a:r>
            <a:endParaRPr lang="en-US" altLang="ja-JP" dirty="0"/>
          </a:p>
          <a:p>
            <a:r>
              <a:rPr lang="zh-CN" altLang="en-US" dirty="0"/>
              <a:t>           </a:t>
            </a:r>
            <a:r>
              <a:rPr lang="en-US" altLang="zh-CN" dirty="0"/>
              <a:t>shortcut</a:t>
            </a:r>
            <a:r>
              <a:rPr lang="ja-JP" altLang="en-US"/>
              <a:t>和策略无关</a:t>
            </a:r>
            <a:r>
              <a:rPr lang="zh-CN" altLang="en-US" dirty="0"/>
              <a:t>，</a:t>
            </a:r>
            <a:r>
              <a:rPr lang="ja-JP" altLang="en-US"/>
              <a:t>只和道路结构有关</a:t>
            </a:r>
            <a:endParaRPr lang="en-US" dirty="0"/>
          </a:p>
        </p:txBody>
      </p:sp>
      <p:sp>
        <p:nvSpPr>
          <p:cNvPr id="13" name="TextBox 12">
            <a:extLst>
              <a:ext uri="{FF2B5EF4-FFF2-40B4-BE49-F238E27FC236}">
                <a16:creationId xmlns:a16="http://schemas.microsoft.com/office/drawing/2014/main" id="{6ED73303-E3A2-9442-A6C0-670BA4BA214B}"/>
              </a:ext>
            </a:extLst>
          </p:cNvPr>
          <p:cNvSpPr txBox="1"/>
          <p:nvPr/>
        </p:nvSpPr>
        <p:spPr>
          <a:xfrm>
            <a:off x="584709" y="5030105"/>
            <a:ext cx="6613533" cy="923330"/>
          </a:xfrm>
          <a:prstGeom prst="rect">
            <a:avLst/>
          </a:prstGeom>
          <a:noFill/>
        </p:spPr>
        <p:txBody>
          <a:bodyPr wrap="square" rtlCol="0">
            <a:spAutoFit/>
          </a:bodyPr>
          <a:lstStyle/>
          <a:p>
            <a:r>
              <a:rPr lang="ja-JP" altLang="en-US"/>
              <a:t>优点</a:t>
            </a:r>
            <a:r>
              <a:rPr lang="en-US" altLang="ja-JP" dirty="0"/>
              <a:t>: </a:t>
            </a:r>
            <a:r>
              <a:rPr lang="ja-JP" altLang="en-US"/>
              <a:t>更新性能快</a:t>
            </a:r>
            <a:r>
              <a:rPr lang="en-US" altLang="ja-JP" dirty="0"/>
              <a:t>(</a:t>
            </a:r>
            <a:r>
              <a:rPr lang="ja-JP" altLang="en-US"/>
              <a:t>秒级更新全国路网</a:t>
            </a:r>
            <a:r>
              <a:rPr lang="en-US" altLang="ja-JP" dirty="0"/>
              <a:t>)</a:t>
            </a:r>
          </a:p>
          <a:p>
            <a:r>
              <a:rPr lang="zh-CN" altLang="en-US" dirty="0"/>
              <a:t>           </a:t>
            </a:r>
            <a:r>
              <a:rPr lang="ja-JP" altLang="en-US"/>
              <a:t>支持不同的策略</a:t>
            </a:r>
            <a:endParaRPr lang="en-US" altLang="ja-JP" dirty="0"/>
          </a:p>
          <a:p>
            <a:r>
              <a:rPr lang="zh-CN" altLang="en-US" dirty="0"/>
              <a:t>           </a:t>
            </a:r>
            <a:r>
              <a:rPr lang="ja-JP" altLang="en-US"/>
              <a:t>业务灵活</a:t>
            </a:r>
            <a:r>
              <a:rPr lang="en-US" altLang="ja-JP" dirty="0"/>
              <a:t>(</a:t>
            </a:r>
            <a:r>
              <a:rPr lang="ja-JP" altLang="en-US"/>
              <a:t>限行规则</a:t>
            </a:r>
            <a:r>
              <a:rPr lang="en-US" altLang="ja-JP" dirty="0"/>
              <a:t>)</a:t>
            </a:r>
          </a:p>
        </p:txBody>
      </p:sp>
    </p:spTree>
    <p:extLst>
      <p:ext uri="{BB962C8B-B14F-4D97-AF65-F5344CB8AC3E}">
        <p14:creationId xmlns:p14="http://schemas.microsoft.com/office/powerpoint/2010/main" val="243412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checkerboard(across)">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714FB-9E5F-DB4C-8122-36F7E60472A3}"/>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C2F3E033-2D5B-C04A-8C37-EACD68F3B7AB}"/>
              </a:ext>
            </a:extLst>
          </p:cNvPr>
          <p:cNvSpPr>
            <a:spLocks noGrp="1"/>
          </p:cNvSpPr>
          <p:nvPr>
            <p:ph idx="1"/>
          </p:nvPr>
        </p:nvSpPr>
        <p:spPr/>
        <p:txBody>
          <a:bodyPr/>
          <a:lstStyle/>
          <a:p>
            <a:r>
              <a:rPr lang="en-US" dirty="0"/>
              <a:t>Comfortable route</a:t>
            </a:r>
          </a:p>
          <a:p>
            <a:endParaRPr lang="en-US" dirty="0"/>
          </a:p>
        </p:txBody>
      </p:sp>
      <p:sp>
        <p:nvSpPr>
          <p:cNvPr id="4" name="Date Placeholder 3">
            <a:extLst>
              <a:ext uri="{FF2B5EF4-FFF2-40B4-BE49-F238E27FC236}">
                <a16:creationId xmlns:a16="http://schemas.microsoft.com/office/drawing/2014/main" id="{043F9175-BC0F-7D4A-BDD6-A8B682DD2AB7}"/>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882C9CCE-FA4B-5E4B-AAF3-C45DD8A6DCA5}"/>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FE9D9D3D-3B9E-3F4B-B477-63FF415F44C1}"/>
              </a:ext>
            </a:extLst>
          </p:cNvPr>
          <p:cNvSpPr>
            <a:spLocks noGrp="1"/>
          </p:cNvSpPr>
          <p:nvPr>
            <p:ph type="sldNum" sz="quarter" idx="12"/>
          </p:nvPr>
        </p:nvSpPr>
        <p:spPr/>
        <p:txBody>
          <a:bodyPr/>
          <a:lstStyle/>
          <a:p>
            <a:fld id="{3F6033A4-AAEB-C843-9C5C-FB5D4458FC3F}" type="slidenum">
              <a:rPr lang="en-US" smtClean="0"/>
              <a:pPr/>
              <a:t>62</a:t>
            </a:fld>
            <a:endParaRPr lang="en-US"/>
          </a:p>
        </p:txBody>
      </p:sp>
      <p:pic>
        <p:nvPicPr>
          <p:cNvPr id="7" name="Picture 6">
            <a:extLst>
              <a:ext uri="{FF2B5EF4-FFF2-40B4-BE49-F238E27FC236}">
                <a16:creationId xmlns:a16="http://schemas.microsoft.com/office/drawing/2014/main" id="{3A070838-9F62-D741-94E5-3D72009A43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632121"/>
            <a:ext cx="4367719" cy="4684542"/>
          </a:xfrm>
          <a:prstGeom prst="rect">
            <a:avLst/>
          </a:prstGeom>
        </p:spPr>
      </p:pic>
      <p:pic>
        <p:nvPicPr>
          <p:cNvPr id="8" name="Picture 7">
            <a:extLst>
              <a:ext uri="{FF2B5EF4-FFF2-40B4-BE49-F238E27FC236}">
                <a16:creationId xmlns:a16="http://schemas.microsoft.com/office/drawing/2014/main" id="{25FAC07D-250E-E34F-8A84-5ED179AA4F2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11302" y="1591799"/>
            <a:ext cx="3348600" cy="4534364"/>
          </a:xfrm>
          <a:prstGeom prst="rect">
            <a:avLst/>
          </a:prstGeom>
        </p:spPr>
      </p:pic>
    </p:spTree>
    <p:extLst>
      <p:ext uri="{BB962C8B-B14F-4D97-AF65-F5344CB8AC3E}">
        <p14:creationId xmlns:p14="http://schemas.microsoft.com/office/powerpoint/2010/main" val="253454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3DDE-26E6-F043-9B73-047A170201A1}"/>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229F0B2E-C48E-054C-A47B-B6487877CAF4}"/>
              </a:ext>
            </a:extLst>
          </p:cNvPr>
          <p:cNvSpPr>
            <a:spLocks noGrp="1"/>
          </p:cNvSpPr>
          <p:nvPr>
            <p:ph idx="1"/>
          </p:nvPr>
        </p:nvSpPr>
        <p:spPr/>
        <p:txBody>
          <a:bodyPr/>
          <a:lstStyle/>
          <a:p>
            <a:r>
              <a:rPr lang="en-US" dirty="0"/>
              <a:t>Prediction by user data</a:t>
            </a:r>
          </a:p>
        </p:txBody>
      </p:sp>
      <p:sp>
        <p:nvSpPr>
          <p:cNvPr id="4" name="Date Placeholder 3">
            <a:extLst>
              <a:ext uri="{FF2B5EF4-FFF2-40B4-BE49-F238E27FC236}">
                <a16:creationId xmlns:a16="http://schemas.microsoft.com/office/drawing/2014/main" id="{EADFB6B3-6424-FE45-872B-307B76027F7D}"/>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C3A46E91-267D-BE43-A7DF-8BAD1E58B483}"/>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CEC5403A-D3E7-2746-8EDD-76520237AD61}"/>
              </a:ext>
            </a:extLst>
          </p:cNvPr>
          <p:cNvSpPr>
            <a:spLocks noGrp="1"/>
          </p:cNvSpPr>
          <p:nvPr>
            <p:ph type="sldNum" sz="quarter" idx="12"/>
          </p:nvPr>
        </p:nvSpPr>
        <p:spPr/>
        <p:txBody>
          <a:bodyPr/>
          <a:lstStyle/>
          <a:p>
            <a:fld id="{3F6033A4-AAEB-C843-9C5C-FB5D4458FC3F}" type="slidenum">
              <a:rPr lang="en-US" smtClean="0"/>
              <a:pPr/>
              <a:t>63</a:t>
            </a:fld>
            <a:endParaRPr lang="en-US"/>
          </a:p>
        </p:txBody>
      </p:sp>
      <p:pic>
        <p:nvPicPr>
          <p:cNvPr id="9" name="Picture 8">
            <a:extLst>
              <a:ext uri="{FF2B5EF4-FFF2-40B4-BE49-F238E27FC236}">
                <a16:creationId xmlns:a16="http://schemas.microsoft.com/office/drawing/2014/main" id="{6F81E883-2DE8-E747-AF76-334DA7F2589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118419"/>
            <a:ext cx="9144000" cy="3599358"/>
          </a:xfrm>
          <a:prstGeom prst="rect">
            <a:avLst/>
          </a:prstGeom>
        </p:spPr>
      </p:pic>
    </p:spTree>
    <p:extLst>
      <p:ext uri="{BB962C8B-B14F-4D97-AF65-F5344CB8AC3E}">
        <p14:creationId xmlns:p14="http://schemas.microsoft.com/office/powerpoint/2010/main" val="2687778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714FB-9E5F-DB4C-8122-36F7E60472A3}"/>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C2F3E033-2D5B-C04A-8C37-EACD68F3B7AB}"/>
              </a:ext>
            </a:extLst>
          </p:cNvPr>
          <p:cNvSpPr>
            <a:spLocks noGrp="1"/>
          </p:cNvSpPr>
          <p:nvPr>
            <p:ph idx="1"/>
          </p:nvPr>
        </p:nvSpPr>
        <p:spPr/>
        <p:txBody>
          <a:bodyPr/>
          <a:lstStyle/>
          <a:p>
            <a:r>
              <a:rPr lang="en-US" dirty="0"/>
              <a:t>Route for automatic car</a:t>
            </a:r>
          </a:p>
        </p:txBody>
      </p:sp>
      <p:sp>
        <p:nvSpPr>
          <p:cNvPr id="4" name="Date Placeholder 3">
            <a:extLst>
              <a:ext uri="{FF2B5EF4-FFF2-40B4-BE49-F238E27FC236}">
                <a16:creationId xmlns:a16="http://schemas.microsoft.com/office/drawing/2014/main" id="{043F9175-BC0F-7D4A-BDD6-A8B682DD2AB7}"/>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882C9CCE-FA4B-5E4B-AAF3-C45DD8A6DCA5}"/>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FE9D9D3D-3B9E-3F4B-B477-63FF415F44C1}"/>
              </a:ext>
            </a:extLst>
          </p:cNvPr>
          <p:cNvSpPr>
            <a:spLocks noGrp="1"/>
          </p:cNvSpPr>
          <p:nvPr>
            <p:ph type="sldNum" sz="quarter" idx="12"/>
          </p:nvPr>
        </p:nvSpPr>
        <p:spPr/>
        <p:txBody>
          <a:bodyPr/>
          <a:lstStyle/>
          <a:p>
            <a:fld id="{3F6033A4-AAEB-C843-9C5C-FB5D4458FC3F}" type="slidenum">
              <a:rPr lang="en-US" smtClean="0"/>
              <a:pPr/>
              <a:t>64</a:t>
            </a:fld>
            <a:endParaRPr lang="en-US"/>
          </a:p>
        </p:txBody>
      </p:sp>
      <p:pic>
        <p:nvPicPr>
          <p:cNvPr id="7" name="Picture 6">
            <a:extLst>
              <a:ext uri="{FF2B5EF4-FFF2-40B4-BE49-F238E27FC236}">
                <a16:creationId xmlns:a16="http://schemas.microsoft.com/office/drawing/2014/main" id="{C5C3123A-7302-9946-97FC-D0E7E8593D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8522" y="1866900"/>
            <a:ext cx="5549900" cy="4991100"/>
          </a:xfrm>
          <a:prstGeom prst="rect">
            <a:avLst/>
          </a:prstGeom>
        </p:spPr>
      </p:pic>
    </p:spTree>
    <p:extLst>
      <p:ext uri="{BB962C8B-B14F-4D97-AF65-F5344CB8AC3E}">
        <p14:creationId xmlns:p14="http://schemas.microsoft.com/office/powerpoint/2010/main" val="30293772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2024" y="2743200"/>
            <a:ext cx="3236297" cy="614362"/>
          </a:xfrm>
        </p:spPr>
        <p:txBody>
          <a:bodyPr/>
          <a:lstStyle/>
          <a:p>
            <a:r>
              <a:rPr lang="en-US" dirty="0"/>
              <a:t>The end, thanks </a:t>
            </a:r>
          </a:p>
        </p:txBody>
      </p:sp>
      <p:sp>
        <p:nvSpPr>
          <p:cNvPr id="4" name="Date Placeholder 3"/>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65</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60F3-F713-B145-8F24-F088F46DB8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B4DBE4-96B3-5648-9A61-FE9B503A2B7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49460AD-09ED-B34F-B514-2E270F211772}"/>
              </a:ext>
            </a:extLst>
          </p:cNvPr>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a:extLst>
              <a:ext uri="{FF2B5EF4-FFF2-40B4-BE49-F238E27FC236}">
                <a16:creationId xmlns:a16="http://schemas.microsoft.com/office/drawing/2014/main" id="{177C334F-A339-544E-8E0A-FBC4C20C9D80}"/>
              </a:ext>
            </a:extLst>
          </p:cNvPr>
          <p:cNvSpPr>
            <a:spLocks noGrp="1"/>
          </p:cNvSpPr>
          <p:nvPr>
            <p:ph type="ftr" sz="quarter" idx="11"/>
          </p:nvPr>
        </p:nvSpPr>
        <p:spPr/>
        <p:txBody>
          <a:bodyPr/>
          <a:lstStyle/>
          <a:p>
            <a:r>
              <a:rPr lang="en-US"/>
              <a:t>© 2012 Telenav, Proprietary and Confidential</a:t>
            </a:r>
          </a:p>
        </p:txBody>
      </p:sp>
      <p:sp>
        <p:nvSpPr>
          <p:cNvPr id="6" name="Slide Number Placeholder 5">
            <a:extLst>
              <a:ext uri="{FF2B5EF4-FFF2-40B4-BE49-F238E27FC236}">
                <a16:creationId xmlns:a16="http://schemas.microsoft.com/office/drawing/2014/main" id="{7BCCB8CB-5385-FB40-9517-2656B8AB894D}"/>
              </a:ext>
            </a:extLst>
          </p:cNvPr>
          <p:cNvSpPr>
            <a:spLocks noGrp="1"/>
          </p:cNvSpPr>
          <p:nvPr>
            <p:ph type="sldNum" sz="quarter" idx="12"/>
          </p:nvPr>
        </p:nvSpPr>
        <p:spPr/>
        <p:txBody>
          <a:bodyPr/>
          <a:lstStyle/>
          <a:p>
            <a:fld id="{3F6033A4-AAEB-C843-9C5C-FB5D4458FC3F}" type="slidenum">
              <a:rPr lang="en-US" smtClean="0"/>
              <a:pPr/>
              <a:t>7</a:t>
            </a:fld>
            <a:endParaRPr lang="en-US"/>
          </a:p>
        </p:txBody>
      </p:sp>
      <p:pic>
        <p:nvPicPr>
          <p:cNvPr id="7" name="Picture 6">
            <a:extLst>
              <a:ext uri="{FF2B5EF4-FFF2-40B4-BE49-F238E27FC236}">
                <a16:creationId xmlns:a16="http://schemas.microsoft.com/office/drawing/2014/main" id="{E62F93A6-7ABE-4E4F-BA4F-6830B2A1BE5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3104" y="1079499"/>
            <a:ext cx="8126798" cy="5226779"/>
          </a:xfrm>
          <a:prstGeom prst="rect">
            <a:avLst/>
          </a:prstGeom>
        </p:spPr>
      </p:pic>
    </p:spTree>
    <p:extLst>
      <p:ext uri="{BB962C8B-B14F-4D97-AF65-F5344CB8AC3E}">
        <p14:creationId xmlns:p14="http://schemas.microsoft.com/office/powerpoint/2010/main" val="2399783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sp>
        <p:nvSpPr>
          <p:cNvPr id="4" name="Date Placeholder 3"/>
          <p:cNvSpPr>
            <a:spLocks noGrp="1"/>
          </p:cNvSpPr>
          <p:nvPr>
            <p:ph type="dt" sz="half" idx="10"/>
          </p:nvPr>
        </p:nvSpPr>
        <p:spPr/>
        <p:txBody>
          <a:bodyPr/>
          <a:lstStyle/>
          <a:p>
            <a:fld id="{8EA27137-2676-CD41-A81A-6D85E80447B4}" type="datetime1">
              <a:rPr lang="en-US" smtClean="0"/>
              <a:pPr/>
              <a:t>8/28/20</a:t>
            </a:fld>
            <a:endParaRPr lang="en-US"/>
          </a:p>
        </p:txBody>
      </p:sp>
      <p:sp>
        <p:nvSpPr>
          <p:cNvPr id="5" name="Footer Placeholder 4"/>
          <p:cNvSpPr>
            <a:spLocks noGrp="1"/>
          </p:cNvSpPr>
          <p:nvPr>
            <p:ph type="ftr" sz="quarter" idx="11"/>
          </p:nvPr>
        </p:nvSpPr>
        <p:spPr/>
        <p:txBody>
          <a:bodyPr/>
          <a:lstStyle/>
          <a:p>
            <a:r>
              <a:rPr lang="en-US"/>
              <a:t>© 2012 Telenav, Proprietary and Confidential</a:t>
            </a:r>
          </a:p>
        </p:txBody>
      </p:sp>
      <p:sp>
        <p:nvSpPr>
          <p:cNvPr id="6" name="Slide Number Placeholder 5"/>
          <p:cNvSpPr>
            <a:spLocks noGrp="1"/>
          </p:cNvSpPr>
          <p:nvPr>
            <p:ph type="sldNum" sz="quarter" idx="12"/>
          </p:nvPr>
        </p:nvSpPr>
        <p:spPr/>
        <p:txBody>
          <a:bodyPr/>
          <a:lstStyle/>
          <a:p>
            <a:fld id="{3F6033A4-AAEB-C843-9C5C-FB5D4458FC3F}" type="slidenum">
              <a:rPr lang="en-US" smtClean="0"/>
              <a:pPr/>
              <a:t>8</a:t>
            </a:fld>
            <a:endParaRPr lang="en-US"/>
          </a:p>
        </p:txBody>
      </p:sp>
      <p:sp>
        <p:nvSpPr>
          <p:cNvPr id="10" name="Content Placeholder 9"/>
          <p:cNvSpPr>
            <a:spLocks noGrp="1"/>
          </p:cNvSpPr>
          <p:nvPr>
            <p:ph idx="1"/>
          </p:nvPr>
        </p:nvSpPr>
        <p:spPr/>
        <p:txBody>
          <a:bodyPr>
            <a:normAutofit/>
          </a:bodyPr>
          <a:lstStyle/>
          <a:p>
            <a:pPr lvl="0"/>
            <a:r>
              <a:rPr lang="en-US" dirty="0"/>
              <a:t>Problem Set</a:t>
            </a:r>
          </a:p>
          <a:p>
            <a:pPr lvl="0"/>
            <a:r>
              <a:rPr lang="en-US" dirty="0">
                <a:solidFill>
                  <a:srgbClr val="FF0000"/>
                </a:solidFill>
              </a:rPr>
              <a:t>Basic Algorithm</a:t>
            </a:r>
          </a:p>
          <a:p>
            <a:pPr lvl="0"/>
            <a:r>
              <a:rPr lang="en-US" dirty="0"/>
              <a:t>Hierarchical technical</a:t>
            </a:r>
          </a:p>
          <a:p>
            <a:pPr lvl="0"/>
            <a:r>
              <a:rPr lang="en-US" dirty="0"/>
              <a:t>Customizable route planning</a:t>
            </a:r>
          </a:p>
          <a:p>
            <a:pPr lvl="0"/>
            <a:r>
              <a:rPr lang="en-US" dirty="0"/>
              <a:t>Q&amp;A</a:t>
            </a:r>
          </a:p>
          <a:p>
            <a:pPr lvl="0"/>
            <a:endParaRPr lang="en-US" dirty="0"/>
          </a:p>
        </p:txBody>
      </p:sp>
    </p:spTree>
    <p:extLst>
      <p:ext uri="{BB962C8B-B14F-4D97-AF65-F5344CB8AC3E}">
        <p14:creationId xmlns:p14="http://schemas.microsoft.com/office/powerpoint/2010/main" val="453470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dirty="0"/>
              <a:t>Routing</a:t>
            </a:r>
            <a:r>
              <a:rPr lang="zh-CN" altLang="en-US" dirty="0"/>
              <a:t> </a:t>
            </a:r>
            <a:r>
              <a:rPr lang="en-US" altLang="zh-CN" dirty="0"/>
              <a:t>Basic</a:t>
            </a:r>
            <a:endParaRPr lang="en-US" altLang="en-US" dirty="0"/>
          </a:p>
        </p:txBody>
      </p:sp>
      <p:pic>
        <p:nvPicPr>
          <p:cNvPr id="8195"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5288" y="2997200"/>
            <a:ext cx="8077200"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Freeform 6"/>
          <p:cNvSpPr>
            <a:spLocks/>
          </p:cNvSpPr>
          <p:nvPr/>
        </p:nvSpPr>
        <p:spPr bwMode="auto">
          <a:xfrm>
            <a:off x="3300413" y="2951163"/>
            <a:ext cx="2940050" cy="2989262"/>
          </a:xfrm>
          <a:custGeom>
            <a:avLst/>
            <a:gdLst>
              <a:gd name="T0" fmla="*/ 557213 w 1852"/>
              <a:gd name="T1" fmla="*/ 2316162 h 1883"/>
              <a:gd name="T2" fmla="*/ 481013 w 1852"/>
              <a:gd name="T3" fmla="*/ 2135187 h 1883"/>
              <a:gd name="T4" fmla="*/ 376237 w 1852"/>
              <a:gd name="T5" fmla="*/ 1830387 h 1883"/>
              <a:gd name="T6" fmla="*/ 4763 w 1852"/>
              <a:gd name="T7" fmla="*/ 1420812 h 1883"/>
              <a:gd name="T8" fmla="*/ 347663 w 1852"/>
              <a:gd name="T9" fmla="*/ 1173162 h 1883"/>
              <a:gd name="T10" fmla="*/ 642938 w 1852"/>
              <a:gd name="T11" fmla="*/ 858838 h 1883"/>
              <a:gd name="T12" fmla="*/ 1100138 w 1852"/>
              <a:gd name="T13" fmla="*/ 611187 h 1883"/>
              <a:gd name="T14" fmla="*/ 1471612 w 1852"/>
              <a:gd name="T15" fmla="*/ 487362 h 1883"/>
              <a:gd name="T16" fmla="*/ 1633538 w 1852"/>
              <a:gd name="T17" fmla="*/ 277812 h 1883"/>
              <a:gd name="T18" fmla="*/ 1871663 w 1852"/>
              <a:gd name="T19" fmla="*/ 20637 h 1883"/>
              <a:gd name="T20" fmla="*/ 2300288 w 1852"/>
              <a:gd name="T21" fmla="*/ 153987 h 1883"/>
              <a:gd name="T22" fmla="*/ 2471738 w 1852"/>
              <a:gd name="T23" fmla="*/ 411163 h 1883"/>
              <a:gd name="T24" fmla="*/ 2681288 w 1852"/>
              <a:gd name="T25" fmla="*/ 849313 h 1883"/>
              <a:gd name="T26" fmla="*/ 2919413 w 1852"/>
              <a:gd name="T27" fmla="*/ 1182687 h 1883"/>
              <a:gd name="T28" fmla="*/ 2805113 w 1852"/>
              <a:gd name="T29" fmla="*/ 1477962 h 1883"/>
              <a:gd name="T30" fmla="*/ 2833688 w 1852"/>
              <a:gd name="T31" fmla="*/ 1773238 h 1883"/>
              <a:gd name="T32" fmla="*/ 2711450 w 1852"/>
              <a:gd name="T33" fmla="*/ 1990725 h 1883"/>
              <a:gd name="T34" fmla="*/ 2557463 w 1852"/>
              <a:gd name="T35" fmla="*/ 2316162 h 1883"/>
              <a:gd name="T36" fmla="*/ 2062163 w 1852"/>
              <a:gd name="T37" fmla="*/ 2506662 h 1883"/>
              <a:gd name="T38" fmla="*/ 1662113 w 1852"/>
              <a:gd name="T39" fmla="*/ 2916237 h 1883"/>
              <a:gd name="T40" fmla="*/ 1127125 w 1852"/>
              <a:gd name="T41" fmla="*/ 2854325 h 1883"/>
              <a:gd name="T42" fmla="*/ 984250 w 1852"/>
              <a:gd name="T43" fmla="*/ 2925762 h 1883"/>
              <a:gd name="T44" fmla="*/ 652463 w 1852"/>
              <a:gd name="T45" fmla="*/ 2468562 h 1883"/>
              <a:gd name="T46" fmla="*/ 557213 w 1852"/>
              <a:gd name="T47" fmla="*/ 2316162 h 188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52"/>
              <a:gd name="T73" fmla="*/ 0 h 1883"/>
              <a:gd name="T74" fmla="*/ 1852 w 1852"/>
              <a:gd name="T75" fmla="*/ 1883 h 188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52" h="1883">
                <a:moveTo>
                  <a:pt x="351" y="1459"/>
                </a:moveTo>
                <a:cubicBezTo>
                  <a:pt x="333" y="1424"/>
                  <a:pt x="322" y="1396"/>
                  <a:pt x="303" y="1345"/>
                </a:cubicBezTo>
                <a:cubicBezTo>
                  <a:pt x="284" y="1294"/>
                  <a:pt x="287" y="1228"/>
                  <a:pt x="237" y="1153"/>
                </a:cubicBezTo>
                <a:cubicBezTo>
                  <a:pt x="187" y="1078"/>
                  <a:pt x="6" y="964"/>
                  <a:pt x="3" y="895"/>
                </a:cubicBezTo>
                <a:cubicBezTo>
                  <a:pt x="0" y="826"/>
                  <a:pt x="152" y="798"/>
                  <a:pt x="219" y="739"/>
                </a:cubicBezTo>
                <a:cubicBezTo>
                  <a:pt x="286" y="680"/>
                  <a:pt x="326" y="600"/>
                  <a:pt x="405" y="541"/>
                </a:cubicBezTo>
                <a:cubicBezTo>
                  <a:pt x="484" y="482"/>
                  <a:pt x="606" y="424"/>
                  <a:pt x="693" y="385"/>
                </a:cubicBezTo>
                <a:cubicBezTo>
                  <a:pt x="780" y="346"/>
                  <a:pt x="871" y="342"/>
                  <a:pt x="927" y="307"/>
                </a:cubicBezTo>
                <a:cubicBezTo>
                  <a:pt x="983" y="272"/>
                  <a:pt x="987" y="224"/>
                  <a:pt x="1029" y="175"/>
                </a:cubicBezTo>
                <a:cubicBezTo>
                  <a:pt x="1071" y="126"/>
                  <a:pt x="1109" y="26"/>
                  <a:pt x="1179" y="13"/>
                </a:cubicBezTo>
                <a:cubicBezTo>
                  <a:pt x="1249" y="0"/>
                  <a:pt x="1386" y="56"/>
                  <a:pt x="1449" y="97"/>
                </a:cubicBezTo>
                <a:cubicBezTo>
                  <a:pt x="1512" y="138"/>
                  <a:pt x="1517" y="186"/>
                  <a:pt x="1557" y="259"/>
                </a:cubicBezTo>
                <a:cubicBezTo>
                  <a:pt x="1597" y="332"/>
                  <a:pt x="1642" y="454"/>
                  <a:pt x="1689" y="535"/>
                </a:cubicBezTo>
                <a:cubicBezTo>
                  <a:pt x="1736" y="616"/>
                  <a:pt x="1826" y="679"/>
                  <a:pt x="1839" y="745"/>
                </a:cubicBezTo>
                <a:cubicBezTo>
                  <a:pt x="1852" y="811"/>
                  <a:pt x="1776" y="869"/>
                  <a:pt x="1767" y="931"/>
                </a:cubicBezTo>
                <a:cubicBezTo>
                  <a:pt x="1758" y="993"/>
                  <a:pt x="1795" y="1063"/>
                  <a:pt x="1785" y="1117"/>
                </a:cubicBezTo>
                <a:cubicBezTo>
                  <a:pt x="1775" y="1171"/>
                  <a:pt x="1737" y="1197"/>
                  <a:pt x="1708" y="1254"/>
                </a:cubicBezTo>
                <a:cubicBezTo>
                  <a:pt x="1679" y="1311"/>
                  <a:pt x="1679" y="1405"/>
                  <a:pt x="1611" y="1459"/>
                </a:cubicBezTo>
                <a:cubicBezTo>
                  <a:pt x="1543" y="1513"/>
                  <a:pt x="1393" y="1516"/>
                  <a:pt x="1299" y="1579"/>
                </a:cubicBezTo>
                <a:cubicBezTo>
                  <a:pt x="1205" y="1642"/>
                  <a:pt x="1145" y="1801"/>
                  <a:pt x="1047" y="1837"/>
                </a:cubicBezTo>
                <a:cubicBezTo>
                  <a:pt x="949" y="1873"/>
                  <a:pt x="781" y="1797"/>
                  <a:pt x="710" y="1798"/>
                </a:cubicBezTo>
                <a:cubicBezTo>
                  <a:pt x="639" y="1799"/>
                  <a:pt x="670" y="1883"/>
                  <a:pt x="620" y="1843"/>
                </a:cubicBezTo>
                <a:cubicBezTo>
                  <a:pt x="570" y="1803"/>
                  <a:pt x="456" y="1619"/>
                  <a:pt x="411" y="1555"/>
                </a:cubicBezTo>
                <a:cubicBezTo>
                  <a:pt x="366" y="1491"/>
                  <a:pt x="362" y="1486"/>
                  <a:pt x="351" y="1459"/>
                </a:cubicBezTo>
                <a:close/>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197" name="Rectangle 8"/>
          <p:cNvSpPr>
            <a:spLocks noChangeArrowheads="1"/>
          </p:cNvSpPr>
          <p:nvPr/>
        </p:nvSpPr>
        <p:spPr bwMode="auto">
          <a:xfrm>
            <a:off x="457200" y="1341438"/>
            <a:ext cx="82296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buFontTx/>
              <a:buChar char="•"/>
            </a:pPr>
            <a:r>
              <a:rPr lang="en-US" altLang="en-US" sz="2400" dirty="0"/>
              <a:t>Unidirectional Dijkstra’s shortest path algorithm</a:t>
            </a:r>
          </a:p>
        </p:txBody>
      </p:sp>
    </p:spTree>
    <p:extLst>
      <p:ext uri="{BB962C8B-B14F-4D97-AF65-F5344CB8AC3E}">
        <p14:creationId xmlns:p14="http://schemas.microsoft.com/office/powerpoint/2010/main" val="4149499080"/>
      </p:ext>
    </p:extLst>
  </p:cSld>
  <p:clrMapOvr>
    <a:masterClrMapping/>
  </p:clrMapOvr>
</p:sld>
</file>

<file path=ppt/theme/theme1.xml><?xml version="1.0" encoding="utf-8"?>
<a:theme xmlns:a="http://schemas.openxmlformats.org/drawingml/2006/main" name="Office Theme">
  <a:themeElements>
    <a:clrScheme name="Telenav_Scout_Palette">
      <a:dk1>
        <a:sysClr val="windowText" lastClr="000000"/>
      </a:dk1>
      <a:lt1>
        <a:sysClr val="window" lastClr="FFFFFF"/>
      </a:lt1>
      <a:dk2>
        <a:srgbClr val="000000"/>
      </a:dk2>
      <a:lt2>
        <a:srgbClr val="FFFFFF"/>
      </a:lt2>
      <a:accent1>
        <a:srgbClr val="FFD200"/>
      </a:accent1>
      <a:accent2>
        <a:srgbClr val="ADAFB2"/>
      </a:accent2>
      <a:accent3>
        <a:srgbClr val="807F83"/>
      </a:accent3>
      <a:accent4>
        <a:srgbClr val="FFFFFF"/>
      </a:accent4>
      <a:accent5>
        <a:srgbClr val="FFFFFF"/>
      </a:accent5>
      <a:accent6>
        <a:srgbClr val="FFFFFF"/>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34940</TotalTime>
  <Words>2112</Words>
  <Application>Microsoft Macintosh PowerPoint</Application>
  <PresentationFormat>On-screen Show (4:3)</PresentationFormat>
  <Paragraphs>512</Paragraphs>
  <Slides>65</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65</vt:i4>
      </vt:variant>
    </vt:vector>
  </HeadingPairs>
  <TitlesOfParts>
    <vt:vector size="68" baseType="lpstr">
      <vt:lpstr>Arial</vt:lpstr>
      <vt:lpstr>Calibri</vt:lpstr>
      <vt:lpstr>Office Theme</vt:lpstr>
      <vt:lpstr>Modern Routing algorithm</vt:lpstr>
      <vt:lpstr>Roman Empire in the year 125AD</vt:lpstr>
      <vt:lpstr>PowerPoint Presentation</vt:lpstr>
      <vt:lpstr>Routing’s requirement set</vt:lpstr>
      <vt:lpstr>Routing in history</vt:lpstr>
      <vt:lpstr>PowerPoint Presentation</vt:lpstr>
      <vt:lpstr>PowerPoint Presentation</vt:lpstr>
      <vt:lpstr>Agenda</vt:lpstr>
      <vt:lpstr>Routing Basic</vt:lpstr>
      <vt:lpstr>Routing basic</vt:lpstr>
      <vt:lpstr>Routing basic</vt:lpstr>
      <vt:lpstr>Agenda</vt:lpstr>
      <vt:lpstr>Prune and shrink</vt:lpstr>
      <vt:lpstr>Function Class – Attribute based Prune</vt:lpstr>
      <vt:lpstr>FC – illustration</vt:lpstr>
      <vt:lpstr>Level promote strategy - Count choices</vt:lpstr>
      <vt:lpstr>Columbus_to_Chicago avoid toll</vt:lpstr>
      <vt:lpstr>Routing’s requirement</vt:lpstr>
      <vt:lpstr>Highway Hierarchies (HH)</vt:lpstr>
      <vt:lpstr>Highway Hierarchies</vt:lpstr>
      <vt:lpstr>Local vs. Highway</vt:lpstr>
      <vt:lpstr>Query</vt:lpstr>
      <vt:lpstr>HH</vt:lpstr>
      <vt:lpstr>HH Fast construction</vt:lpstr>
      <vt:lpstr>Routing’s requirement</vt:lpstr>
      <vt:lpstr>Contraction Hierarchies</vt:lpstr>
      <vt:lpstr>What is Contraction Hierarchies (CH)?  </vt:lpstr>
      <vt:lpstr>CH basic</vt:lpstr>
      <vt:lpstr>PowerPoint Presentation</vt:lpstr>
      <vt:lpstr>PowerPoint Presentation</vt:lpstr>
      <vt:lpstr>PowerPoint Presentation</vt:lpstr>
      <vt:lpstr>PowerPoint Presentation</vt:lpstr>
      <vt:lpstr>PowerPoint Presentation</vt:lpstr>
      <vt:lpstr>Node Ordering</vt:lpstr>
      <vt:lpstr>Routing’s requirement</vt:lpstr>
      <vt:lpstr>Agenda</vt:lpstr>
      <vt:lpstr>Partition the graph</vt:lpstr>
      <vt:lpstr>Partition the graph</vt:lpstr>
      <vt:lpstr>PowerPoint Presentation</vt:lpstr>
      <vt:lpstr>CRP</vt:lpstr>
      <vt:lpstr>PowerPoint Presentation</vt:lpstr>
      <vt:lpstr>CRP</vt:lpstr>
      <vt:lpstr>CRP</vt:lpstr>
      <vt:lpstr>Key idea</vt:lpstr>
      <vt:lpstr>Routing’s requirement</vt:lpstr>
      <vt:lpstr>Graph partition</vt:lpstr>
      <vt:lpstr>Find min-cut</vt:lpstr>
      <vt:lpstr>Find Min-cut</vt:lpstr>
      <vt:lpstr>Algorithm - Max flow min cut</vt:lpstr>
      <vt:lpstr>Inertial flow –  OSRM</vt:lpstr>
      <vt:lpstr>PowerPoint Presentation</vt:lpstr>
      <vt:lpstr>PowerPoint Presentation</vt:lpstr>
      <vt:lpstr>PowerPoint Presentation</vt:lpstr>
      <vt:lpstr>PowerPoint Presentation</vt:lpstr>
      <vt:lpstr>Algorithm - kernighan lin</vt:lpstr>
      <vt:lpstr>PowerPoint Presentation</vt:lpstr>
      <vt:lpstr>METIS   </vt:lpstr>
      <vt:lpstr>PUNCH – Apple Maps </vt:lpstr>
      <vt:lpstr>PowerPoint Presentation</vt:lpstr>
      <vt:lpstr>PowerPoint Presentation</vt:lpstr>
      <vt:lpstr>China data – Auto navi</vt:lpstr>
      <vt:lpstr>What’s next</vt:lpstr>
      <vt:lpstr>What’s next</vt:lpstr>
      <vt:lpstr>What’s next</vt:lpstr>
      <vt:lpstr>The end, thanks </vt:lpstr>
    </vt:vector>
  </TitlesOfParts>
  <Company>ATTIK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Paul Wang</dc:creator>
  <cp:lastModifiedBy>Liu, Xun (Perry)</cp:lastModifiedBy>
  <cp:revision>1016</cp:revision>
  <dcterms:created xsi:type="dcterms:W3CDTF">2011-12-20T22:24:15Z</dcterms:created>
  <dcterms:modified xsi:type="dcterms:W3CDTF">2020-08-28T22:18:02Z</dcterms:modified>
</cp:coreProperties>
</file>